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77" r:id="rId3"/>
    <p:sldId id="274" r:id="rId4"/>
    <p:sldId id="273" r:id="rId5"/>
    <p:sldId id="266" r:id="rId6"/>
    <p:sldId id="268" r:id="rId7"/>
    <p:sldId id="276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in Veideman" initials="TV" lastIdx="1" clrIdx="0">
    <p:extLst>
      <p:ext uri="{19B8F6BF-5375-455C-9EA6-DF929625EA0E}">
        <p15:presenceInfo xmlns:p15="http://schemas.microsoft.com/office/powerpoint/2012/main" userId="S-1-5-21-562264938-1032133409-646806464-233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eeserver14\sharedfiles\GreenKey\PR\Infographics\Graphic%20overview%20Green%20Key%20sit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52914810548688"/>
          <c:y val="0.29482867309171484"/>
          <c:w val="0.38515774929048358"/>
          <c:h val="0.567898898220726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1-4A53-96EC-A99F5CF583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E1-4A53-96EC-A99F5CF583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E1-4A53-96EC-A99F5CF583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E1-4A53-96EC-A99F5CF583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BE1-4A53-96EC-A99F5CF583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BE1-4A53-96EC-A99F5CF5830B}"/>
              </c:ext>
            </c:extLst>
          </c:dPt>
          <c:dLbls>
            <c:dLbl>
              <c:idx val="0"/>
              <c:layout>
                <c:manualLayout>
                  <c:x val="5.8659085319678089E-2"/>
                  <c:y val="-9.569391824065207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3128485065644"/>
                      <c:h val="0.174299933428123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E1-4A53-96EC-A99F5CF5830B}"/>
                </c:ext>
              </c:extLst>
            </c:dLbl>
            <c:dLbl>
              <c:idx val="1"/>
              <c:layout>
                <c:manualLayout>
                  <c:x val="-2.8379775169650623E-2"/>
                  <c:y val="-1.950917644743365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48599594948165"/>
                      <c:h val="0.213101496668672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BE1-4A53-96EC-A99F5CF5830B}"/>
                </c:ext>
              </c:extLst>
            </c:dLbl>
            <c:dLbl>
              <c:idx val="2"/>
              <c:layout>
                <c:manualLayout>
                  <c:x val="-4.3485106110504081E-3"/>
                  <c:y val="2.597985349140679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797513209532396"/>
                      <c:h val="0.187892497564007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BE1-4A53-96EC-A99F5CF5830B}"/>
                </c:ext>
              </c:extLst>
            </c:dLbl>
            <c:dLbl>
              <c:idx val="3"/>
              <c:layout>
                <c:manualLayout>
                  <c:x val="-0.12937963768156038"/>
                  <c:y val="2.38466517037648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86247982258276"/>
                      <c:h val="0.190562942384417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E1-4A53-96EC-A99F5CF5830B}"/>
                </c:ext>
              </c:extLst>
            </c:dLbl>
            <c:dLbl>
              <c:idx val="4"/>
              <c:layout>
                <c:manualLayout>
                  <c:x val="0.14096108474433744"/>
                  <c:y val="-0.1481940223249187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7686527916559416"/>
                      <c:h val="0.144925040403619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E1-4A53-96EC-A99F5CF5830B}"/>
                </c:ext>
              </c:extLst>
            </c:dLbl>
            <c:dLbl>
              <c:idx val="5"/>
              <c:layout>
                <c:manualLayout>
                  <c:x val="0.20780896529762324"/>
                  <c:y val="3.8604749354572165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079009860010193"/>
                      <c:h val="0.144925040403619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BE1-4A53-96EC-A99F5CF583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t-E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'Ark1'!$A$2:$A$7</c:f>
              <c:strCache>
                <c:ptCount val="6"/>
                <c:pt idx="0">
                  <c:v>Hotels and hostels (1634 sites - 63.7%)</c:v>
                </c:pt>
                <c:pt idx="1">
                  <c:v>Small accommodations (204 sites - 8.0%)</c:v>
                </c:pt>
                <c:pt idx="2">
                  <c:v>Campsites and holiday parks (501 sites - 19.5%)</c:v>
                </c:pt>
                <c:pt idx="3">
                  <c:v>Conference centres (103 sites - 4.0%)</c:v>
                </c:pt>
                <c:pt idx="4">
                  <c:v>Restaurants (53 sites - 2.1%)</c:v>
                </c:pt>
                <c:pt idx="5">
                  <c:v>Attractions (69 sites - 2.7%) 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1634</c:v>
                </c:pt>
                <c:pt idx="1">
                  <c:v>204</c:v>
                </c:pt>
                <c:pt idx="2">
                  <c:v>501</c:v>
                </c:pt>
                <c:pt idx="3">
                  <c:v>103</c:v>
                </c:pt>
                <c:pt idx="4">
                  <c:v>53</c:v>
                </c:pt>
                <c:pt idx="5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BE1-4A53-96EC-A99F5CF5830B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044AA-929D-424B-909D-5CFFE2ABF18F}" type="datetimeFigureOut">
              <a:rPr lang="et-EE" smtClean="0"/>
              <a:t>3.11.2017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D10BE-840F-4980-9A67-D9B0C959189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235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6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slaid_fot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rgbClr val="2B7AA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161767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3429001"/>
            <a:ext cx="5472113" cy="3429000"/>
          </a:xfrm>
        </p:spPr>
        <p:txBody>
          <a:bodyPr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68113" y="3429000"/>
            <a:ext cx="360362" cy="2808288"/>
          </a:xfrm>
        </p:spPr>
        <p:txBody>
          <a:bodyPr vert="vert270" bIns="0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180975" indent="0">
              <a:buNone/>
              <a:defRPr sz="800">
                <a:solidFill>
                  <a:schemeClr val="bg1"/>
                </a:solidFill>
              </a:defRPr>
            </a:lvl2pPr>
            <a:lvl3pPr marL="361950" indent="0">
              <a:buNone/>
              <a:defRPr sz="800">
                <a:solidFill>
                  <a:schemeClr val="bg1"/>
                </a:solidFill>
              </a:defRPr>
            </a:lvl3pPr>
            <a:lvl4pPr marL="542925" indent="0">
              <a:buNone/>
              <a:defRPr sz="800">
                <a:solidFill>
                  <a:schemeClr val="bg1"/>
                </a:solidFill>
              </a:defRPr>
            </a:lvl4pPr>
            <a:lvl5pPr marL="714375" indent="0"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© Copyright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04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slaid_tekst_hele">
    <p:bg>
      <p:bgPr>
        <a:solidFill>
          <a:srgbClr val="F0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7559676" cy="9746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1633439"/>
            <a:ext cx="7559676" cy="1292641"/>
          </a:xfrm>
        </p:spPr>
        <p:txBody>
          <a:bodyPr bIns="0" anchor="t" anchorCtr="0"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3888" y="3429000"/>
            <a:ext cx="10574824" cy="3429000"/>
          </a:xfrm>
        </p:spPr>
        <p:txBody>
          <a:bodyPr numCol="2" spcCol="360000" anchor="t"/>
          <a:lstStyle>
            <a:lvl1pPr marL="0" indent="0">
              <a:buClr>
                <a:schemeClr val="bg1"/>
              </a:buClr>
              <a:buNone/>
              <a:defRPr>
                <a:solidFill>
                  <a:schemeClr val="tx2"/>
                </a:solidFill>
              </a:defRPr>
            </a:lvl1pPr>
            <a:lvl2pPr marL="180975" indent="0">
              <a:buClr>
                <a:schemeClr val="bg1"/>
              </a:buClr>
              <a:buNone/>
              <a:defRPr>
                <a:solidFill>
                  <a:schemeClr val="tx2"/>
                </a:solidFill>
              </a:defRPr>
            </a:lvl2pPr>
            <a:lvl3pPr marL="361950" indent="0">
              <a:buClr>
                <a:schemeClr val="bg1"/>
              </a:buClr>
              <a:buNone/>
              <a:defRPr>
                <a:solidFill>
                  <a:schemeClr val="tx2"/>
                </a:solidFill>
              </a:defRPr>
            </a:lvl3pPr>
            <a:lvl4pPr marL="542925" indent="0">
              <a:buClr>
                <a:schemeClr val="bg1"/>
              </a:buClr>
              <a:buNone/>
              <a:defRPr>
                <a:solidFill>
                  <a:schemeClr val="tx2"/>
                </a:solidFill>
              </a:defRPr>
            </a:lvl4pPr>
            <a:lvl5pPr marL="714375" indent="0">
              <a:buClr>
                <a:schemeClr val="bg1"/>
              </a:buClr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  <a:p>
            <a:pPr lvl="4"/>
            <a:endParaRPr lang="et-EE" dirty="0"/>
          </a:p>
          <a:p>
            <a:pPr lvl="4"/>
            <a:endParaRPr lang="et-EE" dirty="0"/>
          </a:p>
          <a:p>
            <a:pPr lvl="4"/>
            <a:endParaRPr lang="et-EE" dirty="0"/>
          </a:p>
          <a:p>
            <a:pPr lvl="4"/>
            <a:endParaRPr lang="et-EE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  <a:p>
            <a:pPr lvl="4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37609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paremal_tum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rgbClr val="2B7AA1"/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4824413" cy="974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1633439"/>
            <a:ext cx="4824413" cy="1795561"/>
          </a:xfrm>
        </p:spPr>
        <p:txBody>
          <a:bodyPr bIns="0" anchor="t" anchorCtr="0"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3888" y="3994150"/>
            <a:ext cx="4824412" cy="2863850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568113" y="3429000"/>
            <a:ext cx="360362" cy="2808288"/>
          </a:xfrm>
        </p:spPr>
        <p:txBody>
          <a:bodyPr vert="vert270" bIns="0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180975" indent="0">
              <a:buNone/>
              <a:defRPr sz="800">
                <a:solidFill>
                  <a:schemeClr val="bg1"/>
                </a:solidFill>
              </a:defRPr>
            </a:lvl2pPr>
            <a:lvl3pPr marL="361950" indent="0">
              <a:buNone/>
              <a:defRPr sz="800">
                <a:solidFill>
                  <a:schemeClr val="bg1"/>
                </a:solidFill>
              </a:defRPr>
            </a:lvl3pPr>
            <a:lvl4pPr marL="542925" indent="0">
              <a:buNone/>
              <a:defRPr sz="800">
                <a:solidFill>
                  <a:schemeClr val="bg1"/>
                </a:solidFill>
              </a:defRPr>
            </a:lvl4pPr>
            <a:lvl5pPr marL="714375" indent="0"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© Copyright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7703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paremal_hele">
    <p:bg>
      <p:bgPr>
        <a:solidFill>
          <a:srgbClr val="F0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rgbClr val="2B7AA1"/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4824413" cy="9746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1633439"/>
            <a:ext cx="4824413" cy="1795561"/>
          </a:xfrm>
        </p:spPr>
        <p:txBody>
          <a:bodyPr bIns="0" anchor="t" anchorCtr="0"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3888" y="3994150"/>
            <a:ext cx="4824412" cy="2863850"/>
          </a:xfr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568113" y="3429000"/>
            <a:ext cx="360362" cy="2808288"/>
          </a:xfrm>
        </p:spPr>
        <p:txBody>
          <a:bodyPr vert="vert270" bIns="0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180975" indent="0">
              <a:buNone/>
              <a:defRPr sz="800">
                <a:solidFill>
                  <a:schemeClr val="bg1"/>
                </a:solidFill>
              </a:defRPr>
            </a:lvl2pPr>
            <a:lvl3pPr marL="361950" indent="0">
              <a:buNone/>
              <a:defRPr sz="800">
                <a:solidFill>
                  <a:schemeClr val="bg1"/>
                </a:solidFill>
              </a:defRPr>
            </a:lvl3pPr>
            <a:lvl4pPr marL="542925" indent="0">
              <a:buNone/>
              <a:defRPr sz="800">
                <a:solidFill>
                  <a:schemeClr val="bg1"/>
                </a:solidFill>
              </a:defRPr>
            </a:lvl4pPr>
            <a:lvl5pPr marL="714375" indent="0"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© Copyright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707743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vasakull_tum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rgbClr val="2B7AA1"/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4824413" cy="974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743700" y="1032734"/>
            <a:ext cx="4824414" cy="1243741"/>
          </a:xfrm>
        </p:spPr>
        <p:txBody>
          <a:bodyPr bIns="0" anchor="t" anchorCtr="0"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743701" y="3429000"/>
            <a:ext cx="4824412" cy="3429000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3525" y="3429000"/>
            <a:ext cx="360362" cy="2808288"/>
          </a:xfrm>
        </p:spPr>
        <p:txBody>
          <a:bodyPr vert="vert270" bIns="0" anchor="t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180975" indent="0">
              <a:buNone/>
              <a:defRPr sz="800">
                <a:solidFill>
                  <a:schemeClr val="bg1"/>
                </a:solidFill>
              </a:defRPr>
            </a:lvl2pPr>
            <a:lvl3pPr marL="361950" indent="0">
              <a:buNone/>
              <a:defRPr sz="800">
                <a:solidFill>
                  <a:schemeClr val="bg1"/>
                </a:solidFill>
              </a:defRPr>
            </a:lvl3pPr>
            <a:lvl4pPr marL="542925" indent="0">
              <a:buNone/>
              <a:defRPr sz="800">
                <a:solidFill>
                  <a:schemeClr val="bg1"/>
                </a:solidFill>
              </a:defRPr>
            </a:lvl4pPr>
            <a:lvl5pPr marL="714375" indent="0"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© Copyright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215675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vasakull_hele">
    <p:bg>
      <p:bgPr>
        <a:solidFill>
          <a:srgbClr val="F0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rgbClr val="2B7AA1"/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4824413" cy="9746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743700" y="1032734"/>
            <a:ext cx="4824414" cy="1243741"/>
          </a:xfrm>
        </p:spPr>
        <p:txBody>
          <a:bodyPr bIns="0" anchor="t" anchorCtr="0"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743701" y="3429000"/>
            <a:ext cx="4824412" cy="3429000"/>
          </a:xfr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3525" y="3429000"/>
            <a:ext cx="360362" cy="2808288"/>
          </a:xfrm>
        </p:spPr>
        <p:txBody>
          <a:bodyPr vert="vert270" bIns="0" anchor="t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180975" indent="0">
              <a:buNone/>
              <a:defRPr sz="800">
                <a:solidFill>
                  <a:schemeClr val="bg1"/>
                </a:solidFill>
              </a:defRPr>
            </a:lvl2pPr>
            <a:lvl3pPr marL="361950" indent="0">
              <a:buNone/>
              <a:defRPr sz="800">
                <a:solidFill>
                  <a:schemeClr val="bg1"/>
                </a:solidFill>
              </a:defRPr>
            </a:lvl3pPr>
            <a:lvl4pPr marL="542925" indent="0">
              <a:buNone/>
              <a:defRPr sz="800">
                <a:solidFill>
                  <a:schemeClr val="bg1"/>
                </a:solidFill>
              </a:defRPr>
            </a:lvl4pPr>
            <a:lvl5pPr marL="714375" indent="0"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© Copyright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30736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landscape_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950000"/>
          </a:xfrm>
          <a:solidFill>
            <a:srgbClr val="2B7AA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5152913"/>
            <a:ext cx="7559675" cy="1705086"/>
          </a:xfrm>
        </p:spPr>
        <p:txBody>
          <a:bodyPr bIns="540000"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568113" y="1628775"/>
            <a:ext cx="360362" cy="2808288"/>
          </a:xfrm>
        </p:spPr>
        <p:txBody>
          <a:bodyPr vert="vert270" bIns="0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180975" indent="0">
              <a:buNone/>
              <a:defRPr sz="800">
                <a:solidFill>
                  <a:schemeClr val="bg1"/>
                </a:solidFill>
              </a:defRPr>
            </a:lvl2pPr>
            <a:lvl3pPr marL="361950" indent="0">
              <a:buNone/>
              <a:defRPr sz="800">
                <a:solidFill>
                  <a:schemeClr val="bg1"/>
                </a:solidFill>
              </a:defRPr>
            </a:lvl3pPr>
            <a:lvl4pPr marL="542925" indent="0">
              <a:buNone/>
              <a:defRPr sz="800">
                <a:solidFill>
                  <a:schemeClr val="bg1"/>
                </a:solidFill>
              </a:defRPr>
            </a:lvl4pPr>
            <a:lvl5pPr marL="714375" indent="0"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© Copyright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183326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landscape_tum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950000"/>
          </a:xfrm>
          <a:solidFill>
            <a:srgbClr val="2B7AA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5152913"/>
            <a:ext cx="7559675" cy="1705086"/>
          </a:xfrm>
        </p:spPr>
        <p:txBody>
          <a:bodyPr bIns="540000"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568113" y="1628775"/>
            <a:ext cx="360362" cy="2808288"/>
          </a:xfrm>
        </p:spPr>
        <p:txBody>
          <a:bodyPr vert="vert270" bIns="0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180975" indent="0">
              <a:buNone/>
              <a:defRPr sz="800">
                <a:solidFill>
                  <a:schemeClr val="bg1"/>
                </a:solidFill>
              </a:defRPr>
            </a:lvl2pPr>
            <a:lvl3pPr marL="361950" indent="0">
              <a:buNone/>
              <a:defRPr sz="800">
                <a:solidFill>
                  <a:schemeClr val="bg1"/>
                </a:solidFill>
              </a:defRPr>
            </a:lvl3pPr>
            <a:lvl4pPr marL="542925" indent="0">
              <a:buNone/>
              <a:defRPr sz="800">
                <a:solidFill>
                  <a:schemeClr val="bg1"/>
                </a:solidFill>
              </a:defRPr>
            </a:lvl4pPr>
            <a:lvl5pPr marL="714375" indent="0"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© Copyright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388763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slaid_graafikutega_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58801"/>
            <a:ext cx="7559676" cy="161767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623888" y="2276475"/>
            <a:ext cx="10944225" cy="3960813"/>
          </a:xfrm>
        </p:spPr>
        <p:txBody>
          <a:bodyPr anchor="ctr"/>
          <a:lstStyle>
            <a:lvl1pPr marL="0" indent="0" algn="ctr">
              <a:buNone/>
              <a:defRPr/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714375" indent="0">
              <a:buNone/>
              <a:defRPr/>
            </a:lvl5pPr>
          </a:lstStyle>
          <a:p>
            <a:pPr lvl="0"/>
            <a:r>
              <a:rPr lang="et-EE" dirty="0" err="1"/>
              <a:t>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908899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slaid_graafikutega_tum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58801"/>
            <a:ext cx="7559676" cy="161767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623888" y="2276475"/>
            <a:ext cx="10944225" cy="396081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714375" indent="0">
              <a:buNone/>
              <a:defRPr/>
            </a:lvl5pPr>
          </a:lstStyle>
          <a:p>
            <a:pPr lvl="0"/>
            <a:r>
              <a:rPr lang="et-EE" dirty="0" err="1"/>
              <a:t>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692819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täh_tume">
    <p:bg>
      <p:bgPr>
        <a:solidFill>
          <a:srgbClr val="575A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161767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3429000"/>
            <a:ext cx="5472113" cy="3429001"/>
          </a:xfrm>
        </p:spPr>
        <p:txBody>
          <a:bodyPr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996542" y="5396135"/>
            <a:ext cx="1565460" cy="91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4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slaid_tum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161767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3429000"/>
            <a:ext cx="5472113" cy="3429001"/>
          </a:xfrm>
        </p:spPr>
        <p:txBody>
          <a:bodyPr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21709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täh_he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16176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3429000"/>
            <a:ext cx="5472113" cy="3429001"/>
          </a:xfrm>
        </p:spPr>
        <p:txBody>
          <a:bodyPr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996542" y="5396135"/>
            <a:ext cx="1565460" cy="91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8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095231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788593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666149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78084"/>
      </p:ext>
    </p:extLst>
  </p:cSld>
  <p:clrMapOvr>
    <a:masterClrMapping/>
  </p:clrMapOvr>
  <p:transition spd="slow">
    <p:cover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405827"/>
      </p:ext>
    </p:extLst>
  </p:cSld>
  <p:clrMapOvr>
    <a:masterClrMapping/>
  </p:clrMapOvr>
  <p:transition spd="slow">
    <p:cover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046586"/>
      </p:ext>
    </p:extLst>
  </p:cSld>
  <p:clrMapOvr>
    <a:masterClrMapping/>
  </p:clrMapOvr>
  <p:transition spd="slow">
    <p:cove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 + graph_all">
    <p:bg>
      <p:bgPr>
        <a:solidFill>
          <a:srgbClr val="F0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3887" y="657226"/>
            <a:ext cx="6084887" cy="971549"/>
          </a:xfrm>
        </p:spPr>
        <p:txBody>
          <a:bodyPr anchor="t"/>
          <a:lstStyle>
            <a:lvl1pPr algn="l">
              <a:lnSpc>
                <a:spcPct val="100000"/>
              </a:lnSpc>
              <a:defRPr sz="5000">
                <a:solidFill>
                  <a:srgbClr val="808284"/>
                </a:solidFill>
                <a:latin typeface="+mj-lt"/>
              </a:defRPr>
            </a:lvl1pPr>
          </a:lstStyle>
          <a:p>
            <a:r>
              <a:rPr lang="en-US" dirty="0" err="1"/>
              <a:t>pealkiri</a:t>
            </a:r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623888" y="2276475"/>
            <a:ext cx="11304587" cy="396081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292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 + graph">
    <p:bg>
      <p:bgPr>
        <a:solidFill>
          <a:srgbClr val="F0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3887" y="657226"/>
            <a:ext cx="6084887" cy="1619250"/>
          </a:xfrm>
        </p:spPr>
        <p:txBody>
          <a:bodyPr anchor="t"/>
          <a:lstStyle>
            <a:lvl1pPr algn="l">
              <a:lnSpc>
                <a:spcPct val="100000"/>
              </a:lnSpc>
              <a:defRPr sz="5000">
                <a:solidFill>
                  <a:srgbClr val="808284"/>
                </a:solidFill>
                <a:latin typeface="+mj-lt"/>
              </a:defRPr>
            </a:lvl1pPr>
          </a:lstStyle>
          <a:p>
            <a:r>
              <a:rPr lang="en-US" dirty="0" err="1"/>
              <a:t>pealkiri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5078" y="2548800"/>
            <a:ext cx="6083697" cy="3744415"/>
          </a:xfrm>
        </p:spPr>
        <p:txBody>
          <a:bodyPr/>
          <a:lstStyle>
            <a:lvl1pPr>
              <a:buClr>
                <a:srgbClr val="808284"/>
              </a:buClr>
              <a:defRPr sz="1800">
                <a:solidFill>
                  <a:srgbClr val="808284"/>
                </a:solidFill>
              </a:defRPr>
            </a:lvl1pPr>
            <a:lvl2pPr>
              <a:buClr>
                <a:srgbClr val="808284"/>
              </a:buClr>
              <a:defRPr sz="1800">
                <a:solidFill>
                  <a:srgbClr val="808284"/>
                </a:solidFill>
              </a:defRPr>
            </a:lvl2pPr>
            <a:lvl3pPr>
              <a:buClr>
                <a:srgbClr val="808284"/>
              </a:buClr>
              <a:defRPr sz="1800">
                <a:solidFill>
                  <a:srgbClr val="808284"/>
                </a:solidFill>
              </a:defRPr>
            </a:lvl3pPr>
            <a:lvl4pPr>
              <a:buClr>
                <a:srgbClr val="808284"/>
              </a:buClr>
              <a:defRPr sz="1800">
                <a:solidFill>
                  <a:srgbClr val="808284"/>
                </a:solidFill>
              </a:defRPr>
            </a:lvl4pPr>
            <a:lvl5pPr>
              <a:buClr>
                <a:srgbClr val="808284"/>
              </a:buClr>
              <a:defRPr sz="1800">
                <a:solidFill>
                  <a:srgbClr val="80828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1089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aslaid_positive">
    <p:bg>
      <p:bgPr>
        <a:solidFill>
          <a:srgbClr val="F0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344472" y="0"/>
            <a:ext cx="1217530" cy="121753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23888" y="657226"/>
            <a:ext cx="5472112" cy="1619250"/>
          </a:xfrm>
        </p:spPr>
        <p:txBody>
          <a:bodyPr anchor="t"/>
          <a:lstStyle>
            <a:lvl1pPr algn="l">
              <a:lnSpc>
                <a:spcPct val="100000"/>
              </a:lnSpc>
              <a:defRPr sz="5000">
                <a:solidFill>
                  <a:srgbClr val="0000F0"/>
                </a:solidFill>
                <a:latin typeface="+mj-lt"/>
              </a:defRPr>
            </a:lvl1pPr>
          </a:lstStyle>
          <a:p>
            <a:r>
              <a:rPr lang="et-EE" dirty="0"/>
              <a:t>a</a:t>
            </a:r>
            <a:r>
              <a:rPr lang="en-US" dirty="0" err="1"/>
              <a:t>vaslaidi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3889" y="2276475"/>
            <a:ext cx="5472111" cy="4023765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200" b="0">
                <a:solidFill>
                  <a:srgbClr val="0000F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Nimi</a:t>
            </a:r>
            <a:endParaRPr lang="en-US" dirty="0"/>
          </a:p>
          <a:p>
            <a:r>
              <a:rPr lang="et-EE" dirty="0"/>
              <a:t>Kuupäev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slaid_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16176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3429000"/>
            <a:ext cx="5472113" cy="3429001"/>
          </a:xfrm>
        </p:spPr>
        <p:txBody>
          <a:bodyPr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9141" y="6403319"/>
            <a:ext cx="1843903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14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024363"/>
      </p:ext>
    </p:extLst>
  </p:cSld>
  <p:clrMapOvr>
    <a:masterClrMapping/>
  </p:clrMapOvr>
  <p:transition spd="slow">
    <p:cove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ahepealkiri fotoga">
    <p:bg>
      <p:bgPr>
        <a:solidFill>
          <a:srgbClr val="000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0F1F2"/>
          </a:solidFill>
        </p:spPr>
        <p:txBody>
          <a:bodyPr tIns="2880000" anchor="t"/>
          <a:lstStyle>
            <a:lvl1pPr marL="0" indent="0" algn="ctr">
              <a:buNone/>
              <a:defRPr sz="1600">
                <a:solidFill>
                  <a:srgbClr val="575A5D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23888" y="657225"/>
            <a:ext cx="5472112" cy="1655763"/>
          </a:xfrm>
        </p:spPr>
        <p:txBody>
          <a:bodyPr anchor="t"/>
          <a:lstStyle>
            <a:lvl1pPr algn="l">
              <a:lnSpc>
                <a:spcPct val="100000"/>
              </a:lnSpc>
              <a:defRPr sz="5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t-EE" dirty="0"/>
              <a:t>a</a:t>
            </a:r>
            <a:r>
              <a:rPr lang="en-US" dirty="0" err="1"/>
              <a:t>vaslaidi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3889" y="4149080"/>
            <a:ext cx="5472112" cy="208820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200" b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Väike</a:t>
            </a:r>
            <a:r>
              <a:rPr lang="en-US" dirty="0"/>
              <a:t> </a:t>
            </a:r>
            <a:r>
              <a:rPr lang="en-US" dirty="0" err="1"/>
              <a:t>alapealkiri</a:t>
            </a:r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712624" y="4869160"/>
            <a:ext cx="479376" cy="1368128"/>
          </a:xfrm>
        </p:spPr>
        <p:txBody>
          <a:bodyPr vert="vert270" anchor="t"/>
          <a:lstStyle>
            <a:lvl1pPr marL="0" indent="0">
              <a:buNone/>
              <a:defRPr lang="en-GB" sz="700" b="0" i="0" u="none" strike="noStrike" baseline="0" smtClean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t-EE" dirty="0"/>
              <a:t>© Tõnu Tunnel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443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+ Content">
    <p:bg>
      <p:bgPr>
        <a:solidFill>
          <a:srgbClr val="F0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6000" cy="6858000"/>
          </a:xfrm>
          <a:solidFill>
            <a:srgbClr val="FFCA9F"/>
          </a:solidFill>
        </p:spPr>
        <p:txBody>
          <a:bodyPr anchor="ctr"/>
          <a:lstStyle>
            <a:lvl1pPr marL="0" marR="0" indent="0" algn="ctr" defTabSz="8747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F0"/>
              </a:buClr>
              <a:buSzPct val="90000"/>
              <a:buFont typeface="Aino" panose="02000603040504020204" pitchFamily="50" charset="0"/>
              <a:buNone/>
              <a:tabLst/>
              <a:defRPr sz="1200"/>
            </a:lvl1pPr>
          </a:lstStyle>
          <a:p>
            <a:pPr marL="0" marR="0" lvl="0" indent="0" algn="ctr" defTabSz="8747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F0"/>
              </a:buClr>
              <a:buSzPct val="90000"/>
              <a:buFont typeface="Aino" panose="02000603040504020204" pitchFamily="50" charset="0"/>
              <a:buNone/>
              <a:tabLst/>
              <a:defRPr/>
            </a:pPr>
            <a:r>
              <a:rPr lang="et-EE" dirty="0"/>
              <a:t>klõpsa pildi lisamiseks</a:t>
            </a:r>
          </a:p>
          <a:p>
            <a:pPr marL="0" marR="0" lvl="0" indent="0" algn="ctr" defTabSz="8747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F0"/>
              </a:buClr>
              <a:buSzPct val="90000"/>
              <a:buFont typeface="Aino" panose="02000603040504020204" pitchFamily="50" charset="0"/>
              <a:buNone/>
              <a:tabLst/>
              <a:defRPr/>
            </a:pPr>
            <a:endParaRPr lang="et-EE" dirty="0"/>
          </a:p>
          <a:p>
            <a:pPr marL="0" marR="0" lvl="0" indent="0" algn="ctr" defTabSz="8747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F0"/>
              </a:buClr>
              <a:buSzPct val="90000"/>
              <a:buFont typeface="Aino" panose="02000603040504020204" pitchFamily="50" charset="0"/>
              <a:buNone/>
              <a:tabLst/>
              <a:defRPr/>
            </a:pPr>
            <a:endParaRPr lang="et-EE" dirty="0"/>
          </a:p>
          <a:p>
            <a:pPr marL="0" marR="0" lvl="0" indent="0" algn="ctr" defTabSz="8747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F0"/>
              </a:buClr>
              <a:buSzPct val="90000"/>
              <a:buFont typeface="Aino" panose="02000603040504020204" pitchFamily="50" charset="0"/>
              <a:buNone/>
              <a:tabLst/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657226"/>
            <a:ext cx="4859337" cy="1619250"/>
          </a:xfrm>
        </p:spPr>
        <p:txBody>
          <a:bodyPr wrap="square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pealkiri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708775" y="2286000"/>
            <a:ext cx="5219700" cy="4032845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buClr>
                <a:srgbClr val="808284"/>
              </a:buClr>
              <a:defRPr sz="1800">
                <a:solidFill>
                  <a:srgbClr val="808284"/>
                </a:solidFill>
              </a:defRPr>
            </a:lvl1pPr>
            <a:lvl2pPr>
              <a:lnSpc>
                <a:spcPct val="120000"/>
              </a:lnSpc>
              <a:spcBef>
                <a:spcPts val="0"/>
              </a:spcBef>
              <a:buClr>
                <a:srgbClr val="808284"/>
              </a:buClr>
              <a:defRPr sz="1800">
                <a:solidFill>
                  <a:srgbClr val="808284"/>
                </a:solidFill>
              </a:defRPr>
            </a:lvl2pPr>
            <a:lvl3pPr>
              <a:lnSpc>
                <a:spcPct val="120000"/>
              </a:lnSpc>
              <a:spcBef>
                <a:spcPts val="0"/>
              </a:spcBef>
              <a:buClr>
                <a:srgbClr val="808284"/>
              </a:buClr>
              <a:defRPr sz="1800">
                <a:solidFill>
                  <a:srgbClr val="808284"/>
                </a:solidFill>
              </a:defRPr>
            </a:lvl3pPr>
            <a:lvl4pPr>
              <a:lnSpc>
                <a:spcPct val="120000"/>
              </a:lnSpc>
              <a:spcBef>
                <a:spcPts val="0"/>
              </a:spcBef>
              <a:buClr>
                <a:srgbClr val="808284"/>
              </a:buClr>
              <a:defRPr sz="1800">
                <a:solidFill>
                  <a:srgbClr val="808284"/>
                </a:solidFill>
              </a:defRPr>
            </a:lvl4pPr>
            <a:lvl5pPr>
              <a:lnSpc>
                <a:spcPct val="120000"/>
              </a:lnSpc>
              <a:spcBef>
                <a:spcPts val="0"/>
              </a:spcBef>
              <a:buClr>
                <a:srgbClr val="808284"/>
              </a:buClr>
              <a:defRPr sz="1800">
                <a:solidFill>
                  <a:srgbClr val="80828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708775" y="657225"/>
            <a:ext cx="5219700" cy="1619250"/>
          </a:xfrm>
        </p:spPr>
        <p:txBody>
          <a:bodyPr tIns="180000" anchor="t"/>
          <a:lstStyle>
            <a:lvl1pPr marL="0" indent="0">
              <a:buNone/>
              <a:defRPr>
                <a:solidFill>
                  <a:srgbClr val="0000F0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714375" indent="0">
              <a:buNone/>
              <a:defRPr/>
            </a:lvl5pPr>
          </a:lstStyle>
          <a:p>
            <a:pPr lvl="0"/>
            <a:r>
              <a:rPr lang="et-EE" dirty="0"/>
              <a:t>Sissejuhatus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63525" y="3429001"/>
            <a:ext cx="360363" cy="2808288"/>
          </a:xfrm>
        </p:spPr>
        <p:txBody>
          <a:bodyPr vert="vert270" anchor="t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</a:lstStyle>
          <a:p>
            <a:pPr lvl="0"/>
            <a:r>
              <a:rPr lang="et-EE" dirty="0"/>
              <a:t>Autor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1888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97664"/>
      </p:ext>
    </p:extLst>
  </p:cSld>
  <p:clrMapOvr>
    <a:masterClrMapping/>
  </p:clrMapOvr>
  <p:transition spd="slow">
    <p:cover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848337"/>
      </p:ext>
    </p:extLst>
  </p:cSld>
  <p:clrMapOvr>
    <a:masterClrMapping/>
  </p:clrMapOvr>
  <p:transition spd="slow">
    <p:cover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029713"/>
      </p:ext>
    </p:extLst>
  </p:cSld>
  <p:clrMapOvr>
    <a:masterClrMapping/>
  </p:clrMapOvr>
  <p:transition spd="slow">
    <p:cover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802755"/>
      </p:ext>
    </p:extLst>
  </p:cSld>
  <p:clrMapOvr>
    <a:masterClrMapping/>
  </p:clrMapOvr>
  <p:transition spd="slow">
    <p:cover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293808"/>
      </p:ext>
    </p:extLst>
  </p:cSld>
  <p:clrMapOvr>
    <a:masterClrMapping/>
  </p:clrMapOvr>
  <p:transition spd="slow">
    <p:cover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201616"/>
      </p:ext>
    </p:extLst>
  </p:cSld>
  <p:clrMapOvr>
    <a:masterClrMapping/>
  </p:clrMapOvr>
  <p:transition spd="slow">
    <p:cover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24176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slaid_tume-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974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1633439"/>
            <a:ext cx="5472113" cy="1795561"/>
          </a:xfrm>
        </p:spPr>
        <p:txBody>
          <a:bodyPr bIns="0" anchor="t" anchorCtr="0"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3888" y="3994150"/>
            <a:ext cx="5472112" cy="2863850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774315"/>
      </p:ext>
    </p:extLst>
  </p:cSld>
  <p:clrMapOvr>
    <a:masterClrMapping/>
  </p:clrMapOvr>
  <p:transition spd="slow">
    <p:push dir="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752407"/>
      </p:ext>
    </p:extLst>
  </p:cSld>
  <p:clrMapOvr>
    <a:masterClrMapping/>
  </p:clrMapOvr>
  <p:transition spd="slow">
    <p:cover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7823"/>
      </p:ext>
    </p:extLst>
  </p:cSld>
  <p:clrMapOvr>
    <a:masterClrMapping/>
  </p:clrMapOvr>
  <p:transition spd="slow">
    <p:cover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069007"/>
      </p:ext>
    </p:extLst>
  </p:cSld>
  <p:clrMapOvr>
    <a:masterClrMapping/>
  </p:clrMapOvr>
  <p:transition spd="slow">
    <p:cover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bg>
      <p:bgPr>
        <a:solidFill>
          <a:srgbClr val="BAE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941168"/>
          </a:xfrm>
          <a:solidFill>
            <a:srgbClr val="FFCA9F"/>
          </a:solidFill>
        </p:spPr>
        <p:txBody>
          <a:bodyPr bIns="720000" anchor="ctr"/>
          <a:lstStyle>
            <a:lvl1pPr marL="0" indent="0" algn="ctr">
              <a:buNone/>
              <a:defRPr sz="1200"/>
            </a:lvl1pPr>
          </a:lstStyle>
          <a:p>
            <a:r>
              <a:rPr lang="et-EE" dirty="0"/>
              <a:t>klõpsa pildi lisamiseks</a:t>
            </a:r>
            <a:endParaRPr lang="en-GB" dirty="0"/>
          </a:p>
        </p:txBody>
      </p:sp>
      <p:sp>
        <p:nvSpPr>
          <p:cNvPr id="3" name="Rectangle 2"/>
          <p:cNvSpPr/>
          <p:nvPr userDrawn="1"/>
        </p:nvSpPr>
        <p:spPr>
          <a:xfrm>
            <a:off x="-12701" y="4941168"/>
            <a:ext cx="12204701" cy="1916832"/>
          </a:xfrm>
          <a:prstGeom prst="rect">
            <a:avLst/>
          </a:prstGeom>
          <a:solidFill>
            <a:srgbClr val="F0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ino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229200"/>
            <a:ext cx="7524750" cy="1080119"/>
          </a:xfrm>
        </p:spPr>
        <p:txBody>
          <a:bodyPr anchor="b"/>
          <a:lstStyle>
            <a:lvl1pPr>
              <a:defRPr sz="3200">
                <a:solidFill>
                  <a:srgbClr val="0000F0"/>
                </a:solidFill>
              </a:defRPr>
            </a:lvl1pPr>
          </a:lstStyle>
          <a:p>
            <a:r>
              <a:rPr lang="en-US" dirty="0"/>
              <a:t>Click to edit</a:t>
            </a:r>
            <a:r>
              <a:rPr lang="et-EE" dirty="0"/>
              <a:t/>
            </a:r>
            <a:br>
              <a:rPr lang="et-EE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12624" y="3357413"/>
            <a:ext cx="479376" cy="1224112"/>
          </a:xfrm>
        </p:spPr>
        <p:txBody>
          <a:bodyPr vert="vert270" anchor="t"/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</a:lstStyle>
          <a:p>
            <a:pPr lvl="0"/>
            <a:r>
              <a:rPr lang="et-EE" dirty="0"/>
              <a:t>Autor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3188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86873"/>
      </p:ext>
    </p:extLst>
  </p:cSld>
  <p:clrMapOvr>
    <a:masterClrMapping/>
  </p:clrMapOvr>
  <p:transition spd="slow">
    <p:cover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Avaslaid_fotoga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rgbClr val="FFCA9F"/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rgbClr val="0000F0"/>
                </a:solidFill>
              </a:defRPr>
            </a:lvl1pPr>
          </a:lstStyle>
          <a:p>
            <a:r>
              <a:rPr lang="et-EE" dirty="0" err="1"/>
              <a:t>Click</a:t>
            </a:r>
            <a:r>
              <a:rPr lang="et-EE" dirty="0"/>
              <a:t> </a:t>
            </a:r>
            <a:r>
              <a:rPr lang="et-EE" dirty="0" err="1"/>
              <a:t>icon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add</a:t>
            </a:r>
            <a:r>
              <a:rPr lang="et-EE" dirty="0"/>
              <a:t> </a:t>
            </a:r>
            <a:r>
              <a:rPr lang="et-EE" dirty="0" err="1"/>
              <a:t>pictures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427698"/>
      </p:ext>
    </p:extLst>
  </p:cSld>
  <p:clrMapOvr>
    <a:masterClrMapping/>
  </p:clrMapOvr>
  <p:transition spd="slow">
    <p:cover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980729"/>
            <a:ext cx="10972800" cy="648072"/>
          </a:xfrm>
        </p:spPr>
        <p:txBody>
          <a:bodyPr/>
          <a:lstStyle>
            <a:lvl1pPr>
              <a:defRPr sz="40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isu kohatäide 2"/>
          <p:cNvSpPr>
            <a:spLocks noGrp="1"/>
          </p:cNvSpPr>
          <p:nvPr>
            <p:ph idx="10"/>
          </p:nvPr>
        </p:nvSpPr>
        <p:spPr>
          <a:xfrm>
            <a:off x="609600" y="1772816"/>
            <a:ext cx="10972800" cy="37444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38515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aslaid_negative">
    <p:bg>
      <p:bgPr>
        <a:solidFill>
          <a:srgbClr val="000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23888" y="657225"/>
            <a:ext cx="5472112" cy="1655763"/>
          </a:xfrm>
        </p:spPr>
        <p:txBody>
          <a:bodyPr anchor="t"/>
          <a:lstStyle>
            <a:lvl1pPr algn="l">
              <a:lnSpc>
                <a:spcPct val="100000"/>
              </a:lnSpc>
              <a:defRPr sz="5000">
                <a:solidFill>
                  <a:srgbClr val="BAE6E8"/>
                </a:solidFill>
                <a:latin typeface="+mj-lt"/>
              </a:defRPr>
            </a:lvl1pPr>
          </a:lstStyle>
          <a:p>
            <a:r>
              <a:rPr lang="et-EE" dirty="0"/>
              <a:t>a</a:t>
            </a:r>
            <a:r>
              <a:rPr lang="en-US" dirty="0" err="1"/>
              <a:t>vaslaidi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3889" y="4140000"/>
            <a:ext cx="5472112" cy="216024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200" b="0">
                <a:solidFill>
                  <a:srgbClr val="BAE6E8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Nimi</a:t>
            </a:r>
            <a:endParaRPr lang="en-US" dirty="0"/>
          </a:p>
          <a:p>
            <a:r>
              <a:rPr lang="et-EE" dirty="0"/>
              <a:t>Kuupäev</a:t>
            </a: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344472" y="0"/>
            <a:ext cx="1217530" cy="121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77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bg>
      <p:bgPr>
        <a:solidFill>
          <a:srgbClr val="BAE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7197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DB46AD-4FD9-431D-A541-3C1BA9DBF42F}" type="datetimeFigureOut">
              <a:rPr kumimoji="0" lang="et-EE" sz="1800" b="0" i="0" u="none" strike="noStrike" kern="1200" cap="none" spc="0" normalizeH="0" baseline="0" noProof="0" smtClean="0">
                <a:ln>
                  <a:noFill/>
                </a:ln>
                <a:solidFill>
                  <a:srgbClr val="575A5D"/>
                </a:solidFill>
                <a:effectLst/>
                <a:uLnTx/>
                <a:uFillTx/>
                <a:latin typeface="Ain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3.11.2017</a:t>
            </a:fld>
            <a:endParaRPr kumimoji="0" lang="et-EE" sz="1800" b="0" i="0" u="none" strike="noStrike" kern="1200" cap="none" spc="0" normalizeH="0" baseline="0" noProof="0">
              <a:ln>
                <a:noFill/>
              </a:ln>
              <a:solidFill>
                <a:srgbClr val="575A5D"/>
              </a:solidFill>
              <a:effectLst/>
              <a:uLnTx/>
              <a:uFillTx/>
              <a:latin typeface="Aino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0" b="0" i="0" u="none" strike="noStrike" kern="1200" cap="none" spc="0" normalizeH="0" baseline="0" noProof="0">
              <a:ln>
                <a:noFill/>
              </a:ln>
              <a:solidFill>
                <a:srgbClr val="575A5D"/>
              </a:solidFill>
              <a:effectLst/>
              <a:uLnTx/>
              <a:uFillTx/>
              <a:latin typeface="Aino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2BCE8B-E919-4253-9FDC-B108C7354CAB}" type="slidenum">
              <a:rPr kumimoji="0" lang="et-EE" sz="1800" b="0" i="0" u="none" strike="noStrike" kern="1200" cap="none" spc="0" normalizeH="0" baseline="0" noProof="0" smtClean="0">
                <a:ln>
                  <a:noFill/>
                </a:ln>
                <a:solidFill>
                  <a:srgbClr val="575A5D"/>
                </a:solidFill>
                <a:effectLst/>
                <a:uLnTx/>
                <a:uFillTx/>
                <a:latin typeface="Ain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t-EE" sz="1800" b="0" i="0" u="none" strike="noStrike" kern="1200" cap="none" spc="0" normalizeH="0" baseline="0" noProof="0">
              <a:ln>
                <a:noFill/>
              </a:ln>
              <a:solidFill>
                <a:srgbClr val="575A5D"/>
              </a:solidFill>
              <a:effectLst/>
              <a:uLnTx/>
              <a:uFillTx/>
              <a:latin typeface="Aino"/>
              <a:ea typeface="+mn-ea"/>
              <a:cs typeface="+mn-cs"/>
            </a:endParaRPr>
          </a:p>
        </p:txBody>
      </p:sp>
      <p:pic>
        <p:nvPicPr>
          <p:cNvPr id="6" name="Graphic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286" y="0"/>
            <a:ext cx="1217530" cy="121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6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slaid_hel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9746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1633439"/>
            <a:ext cx="5472113" cy="1795561"/>
          </a:xfrm>
        </p:spPr>
        <p:txBody>
          <a:bodyPr bIns="0" anchor="t" anchorCtr="0"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3888" y="3994150"/>
            <a:ext cx="5472112" cy="2863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9141" y="6403319"/>
            <a:ext cx="1843903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717707"/>
      </p:ext>
    </p:extLst>
  </p:cSld>
  <p:clrMapOvr>
    <a:masterClrMapping/>
  </p:clrMapOvr>
  <p:transition spd="slow">
    <p:push dir="u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DB46AD-4FD9-431D-A541-3C1BA9DBF42F}" type="datetimeFigureOut">
              <a:rPr kumimoji="0" lang="et-EE" sz="1800" b="0" i="0" u="none" strike="noStrike" kern="1200" cap="none" spc="0" normalizeH="0" baseline="0" noProof="0" smtClean="0">
                <a:ln>
                  <a:noFill/>
                </a:ln>
                <a:solidFill>
                  <a:srgbClr val="575A5D"/>
                </a:solidFill>
                <a:effectLst/>
                <a:uLnTx/>
                <a:uFillTx/>
                <a:latin typeface="Ain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3.11.2017</a:t>
            </a:fld>
            <a:endParaRPr kumimoji="0" lang="et-EE" sz="1800" b="0" i="0" u="none" strike="noStrike" kern="1200" cap="none" spc="0" normalizeH="0" baseline="0" noProof="0">
              <a:ln>
                <a:noFill/>
              </a:ln>
              <a:solidFill>
                <a:srgbClr val="575A5D"/>
              </a:solidFill>
              <a:effectLst/>
              <a:uLnTx/>
              <a:uFillTx/>
              <a:latin typeface="Aino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0" b="0" i="0" u="none" strike="noStrike" kern="1200" cap="none" spc="0" normalizeH="0" baseline="0" noProof="0">
              <a:ln>
                <a:noFill/>
              </a:ln>
              <a:solidFill>
                <a:srgbClr val="575A5D"/>
              </a:solidFill>
              <a:effectLst/>
              <a:uLnTx/>
              <a:uFillTx/>
              <a:latin typeface="Aino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2BCE8B-E919-4253-9FDC-B108C7354CAB}" type="slidenum">
              <a:rPr kumimoji="0" lang="et-EE" sz="1800" b="0" i="0" u="none" strike="noStrike" kern="1200" cap="none" spc="0" normalizeH="0" baseline="0" noProof="0" smtClean="0">
                <a:ln>
                  <a:noFill/>
                </a:ln>
                <a:solidFill>
                  <a:srgbClr val="575A5D"/>
                </a:solidFill>
                <a:effectLst/>
                <a:uLnTx/>
                <a:uFillTx/>
                <a:latin typeface="Ain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t-EE" sz="1800" b="0" i="0" u="none" strike="noStrike" kern="1200" cap="none" spc="0" normalizeH="0" baseline="0" noProof="0">
              <a:ln>
                <a:noFill/>
              </a:ln>
              <a:solidFill>
                <a:srgbClr val="575A5D"/>
              </a:solidFill>
              <a:effectLst/>
              <a:uLnTx/>
              <a:uFillTx/>
              <a:latin typeface="Ain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6300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ABEE0-8FC7-4289-80B5-3C2D41F9CCD5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875FD-9530-470B-8D83-5A87BC1DE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8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slaid_tume-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161767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3888" y="3429000"/>
            <a:ext cx="5472112" cy="3429000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33139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slaid_hel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16176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3888" y="3429000"/>
            <a:ext cx="5472112" cy="3429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18112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heslaid_fot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rgbClr val="2B7AA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161767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3429001"/>
            <a:ext cx="5472113" cy="3429000"/>
          </a:xfrm>
        </p:spPr>
        <p:txBody>
          <a:bodyPr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68113" y="3429000"/>
            <a:ext cx="360362" cy="2808288"/>
          </a:xfrm>
        </p:spPr>
        <p:txBody>
          <a:bodyPr vert="vert270" bIns="0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180975" indent="0">
              <a:buNone/>
              <a:defRPr sz="800">
                <a:solidFill>
                  <a:schemeClr val="bg1"/>
                </a:solidFill>
              </a:defRPr>
            </a:lvl2pPr>
            <a:lvl3pPr marL="361950" indent="0">
              <a:buNone/>
              <a:defRPr sz="800">
                <a:solidFill>
                  <a:schemeClr val="bg1"/>
                </a:solidFill>
              </a:defRPr>
            </a:lvl3pPr>
            <a:lvl4pPr marL="542925" indent="0">
              <a:buNone/>
              <a:defRPr sz="800">
                <a:solidFill>
                  <a:schemeClr val="bg1"/>
                </a:solidFill>
              </a:defRPr>
            </a:lvl4pPr>
            <a:lvl5pPr marL="714375" indent="0"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© Copyright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36072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slaid_tekst_tum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7559676" cy="974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t-EE" dirty="0"/>
              <a:t> </a:t>
            </a:r>
            <a:r>
              <a:rPr lang="et-EE" dirty="0" err="1"/>
              <a:t>edit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" y="1633439"/>
            <a:ext cx="7559676" cy="1292641"/>
          </a:xfrm>
        </p:spPr>
        <p:txBody>
          <a:bodyPr bIns="0" anchor="t" anchorCtr="0"/>
          <a:lstStyle>
            <a:lvl1pPr marL="0" indent="0">
              <a:spcBef>
                <a:spcPts val="200"/>
              </a:spcBef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3888" y="3429000"/>
            <a:ext cx="10574824" cy="3429000"/>
          </a:xfrm>
        </p:spPr>
        <p:txBody>
          <a:bodyPr numCol="2" spcCol="360000" anchor="t"/>
          <a:lstStyle>
            <a:lvl1pPr marL="0" indent="0">
              <a:buClr>
                <a:schemeClr val="bg1"/>
              </a:buClr>
              <a:buNone/>
              <a:defRPr>
                <a:solidFill>
                  <a:schemeClr val="bg2"/>
                </a:solidFill>
              </a:defRPr>
            </a:lvl1pPr>
            <a:lvl2pPr marL="180975" indent="0">
              <a:buClr>
                <a:schemeClr val="bg1"/>
              </a:buClr>
              <a:buNone/>
              <a:defRPr>
                <a:solidFill>
                  <a:schemeClr val="bg2"/>
                </a:solidFill>
              </a:defRPr>
            </a:lvl2pPr>
            <a:lvl3pPr marL="361950" indent="0">
              <a:buClr>
                <a:schemeClr val="bg1"/>
              </a:buClr>
              <a:buNone/>
              <a:defRPr>
                <a:solidFill>
                  <a:schemeClr val="bg2"/>
                </a:solidFill>
              </a:defRPr>
            </a:lvl3pPr>
            <a:lvl4pPr marL="542925" indent="0">
              <a:buClr>
                <a:schemeClr val="bg1"/>
              </a:buClr>
              <a:buNone/>
              <a:defRPr>
                <a:solidFill>
                  <a:schemeClr val="bg2"/>
                </a:solidFill>
              </a:defRPr>
            </a:lvl4pPr>
            <a:lvl5pPr marL="714375" indent="0">
              <a:buClr>
                <a:schemeClr val="bg1"/>
              </a:buClr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  <a:p>
            <a:pPr lvl="4"/>
            <a:endParaRPr lang="et-EE" dirty="0"/>
          </a:p>
          <a:p>
            <a:pPr lvl="4"/>
            <a:endParaRPr lang="et-EE" dirty="0"/>
          </a:p>
          <a:p>
            <a:pPr lvl="4"/>
            <a:endParaRPr lang="et-EE" dirty="0"/>
          </a:p>
          <a:p>
            <a:pPr lvl="4"/>
            <a:endParaRPr lang="et-EE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  <a:p>
            <a:pPr lvl="4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46455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888" y="658801"/>
            <a:ext cx="6119812" cy="96997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28999"/>
            <a:ext cx="5472112" cy="3429001"/>
          </a:xfrm>
          <a:prstGeom prst="rect">
            <a:avLst/>
          </a:prstGeom>
        </p:spPr>
        <p:txBody>
          <a:bodyPr vert="horz" lIns="0" tIns="0" rIns="0" bIns="558000" rtlCol="0" anchor="b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  <a:p>
            <a:pPr lvl="5"/>
            <a:r>
              <a:rPr lang="et-EE" dirty="0" err="1"/>
              <a:t>Sixth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  <a:p>
            <a:pPr lvl="6"/>
            <a:r>
              <a:rPr lang="et-EE" dirty="0" err="1"/>
              <a:t>Seventh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  <a:p>
            <a:pPr lvl="7"/>
            <a:r>
              <a:rPr lang="et-EE" dirty="0" err="1"/>
              <a:t>Eighth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95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</p:sldLayoutIdLst>
  <p:transition spd="slow">
    <p:push dir="u"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2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00000"/>
        </a:lnSpc>
        <a:spcBef>
          <a:spcPts val="2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076325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257300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1438275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166">
          <p15:clr>
            <a:srgbClr val="F26B43"/>
          </p15:clr>
        </p15:guide>
        <p15:guide id="4" pos="7514">
          <p15:clr>
            <a:srgbClr val="F26B43"/>
          </p15:clr>
        </p15:guide>
        <p15:guide id="5" orient="horz" pos="3929">
          <p15:clr>
            <a:srgbClr val="F26B43"/>
          </p15:clr>
        </p15:guide>
        <p15:guide id="6" pos="393">
          <p15:clr>
            <a:srgbClr val="F26B43"/>
          </p15:clr>
        </p15:guide>
        <p15:guide id="7" pos="4248">
          <p15:clr>
            <a:srgbClr val="F26B43"/>
          </p15:clr>
        </p15:guide>
        <p15:guide id="8" pos="3432">
          <p15:clr>
            <a:srgbClr val="F26B43"/>
          </p15:clr>
        </p15:guide>
        <p15:guide id="9" pos="5155">
          <p15:clr>
            <a:srgbClr val="F26B43"/>
          </p15:clr>
        </p15:guide>
        <p15:guide id="10" pos="2525">
          <p15:clr>
            <a:srgbClr val="F26B43"/>
          </p15:clr>
        </p15:guide>
        <p15:guide id="11" orient="horz" pos="1026">
          <p15:clr>
            <a:srgbClr val="F26B43"/>
          </p15:clr>
        </p15:guide>
        <p15:guide id="12" orient="horz" pos="1434">
          <p15:clr>
            <a:srgbClr val="F26B43"/>
          </p15:clr>
        </p15:guide>
        <p15:guide id="13" orient="horz" pos="414">
          <p15:clr>
            <a:srgbClr val="F26B43"/>
          </p15:clr>
        </p15:guide>
        <p15:guide id="14" pos="72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95897" y="2531892"/>
            <a:ext cx="10905866" cy="1795561"/>
          </a:xfrm>
        </p:spPr>
        <p:txBody>
          <a:bodyPr/>
          <a:lstStyle/>
          <a:p>
            <a:pPr algn="ctr"/>
            <a:r>
              <a:rPr lang="et-EE" sz="6000" dirty="0" err="1"/>
              <a:t>Green</a:t>
            </a:r>
            <a:r>
              <a:rPr lang="et-EE" sz="6000" dirty="0"/>
              <a:t> </a:t>
            </a:r>
            <a:r>
              <a:rPr lang="et-EE" sz="6000" dirty="0" err="1" smtClean="0"/>
              <a:t>Key</a:t>
            </a:r>
            <a:r>
              <a:rPr lang="et-EE" sz="6000" dirty="0" smtClean="0"/>
              <a:t> Hollandi õppereis</a:t>
            </a:r>
            <a:endParaRPr lang="en-GB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670" y="389680"/>
            <a:ext cx="1596044" cy="14366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670" y="5652482"/>
            <a:ext cx="1878057" cy="10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3483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845" y="658801"/>
            <a:ext cx="8398815" cy="974638"/>
          </a:xfrm>
        </p:spPr>
        <p:txBody>
          <a:bodyPr/>
          <a:lstStyle/>
          <a:p>
            <a:pPr algn="ctr"/>
            <a:r>
              <a:rPr lang="et-EE" dirty="0"/>
              <a:t>Green </a:t>
            </a:r>
            <a:r>
              <a:rPr lang="et-EE" dirty="0" err="1"/>
              <a:t>Key</a:t>
            </a:r>
            <a:r>
              <a:rPr lang="et-EE" dirty="0"/>
              <a:t> </a:t>
            </a:r>
            <a:r>
              <a:rPr lang="et-EE" dirty="0" smtClean="0"/>
              <a:t>põhimõtted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69055" y="1409074"/>
            <a:ext cx="11158382" cy="5988570"/>
          </a:xfrm>
        </p:spPr>
        <p:txBody>
          <a:bodyPr/>
          <a:lstStyle/>
          <a:p>
            <a:pPr marL="0" indent="0">
              <a:buNone/>
              <a:defRPr/>
            </a:pPr>
            <a:endParaRPr lang="en-GB" dirty="0">
              <a:cs typeface="Times New Roman" pitchFamily="84" charset="0"/>
            </a:endParaRPr>
          </a:p>
          <a:p>
            <a:pPr>
              <a:defRPr/>
            </a:pPr>
            <a:r>
              <a:rPr lang="et-EE" smtClean="0"/>
              <a:t>Tunnustada turismiettevõtteid, </a:t>
            </a:r>
            <a:r>
              <a:rPr lang="et-EE" dirty="0" smtClean="0"/>
              <a:t>kes on </a:t>
            </a:r>
            <a:r>
              <a:rPr lang="fi-FI" dirty="0" smtClean="0"/>
              <a:t>saavuta</a:t>
            </a:r>
            <a:r>
              <a:rPr lang="et-EE" dirty="0" err="1" smtClean="0"/>
              <a:t>nud</a:t>
            </a:r>
            <a:r>
              <a:rPr lang="fi-FI" dirty="0" smtClean="0"/>
              <a:t> </a:t>
            </a:r>
            <a:r>
              <a:rPr lang="fi-FI" dirty="0" err="1"/>
              <a:t>kooskõla</a:t>
            </a:r>
            <a:r>
              <a:rPr lang="fi-FI" dirty="0"/>
              <a:t> </a:t>
            </a:r>
            <a:r>
              <a:rPr lang="fi-FI" dirty="0" err="1"/>
              <a:t>kvaliteedi</a:t>
            </a:r>
            <a:r>
              <a:rPr lang="fi-FI" dirty="0"/>
              <a:t>, </a:t>
            </a:r>
            <a:r>
              <a:rPr lang="fi-FI" dirty="0" err="1"/>
              <a:t>mugavuse</a:t>
            </a:r>
            <a:r>
              <a:rPr lang="fi-FI" dirty="0"/>
              <a:t> ja </a:t>
            </a:r>
            <a:r>
              <a:rPr lang="fi-FI" dirty="0" err="1"/>
              <a:t>keskkonnasõbraliku</a:t>
            </a:r>
            <a:r>
              <a:rPr lang="fi-FI" dirty="0"/>
              <a:t> </a:t>
            </a:r>
            <a:r>
              <a:rPr lang="fi-FI" dirty="0" err="1"/>
              <a:t>tegutsemise</a:t>
            </a:r>
            <a:r>
              <a:rPr lang="fi-FI" dirty="0"/>
              <a:t> </a:t>
            </a:r>
            <a:r>
              <a:rPr lang="fi-FI" dirty="0" err="1" smtClean="0"/>
              <a:t>vahel</a:t>
            </a:r>
            <a:r>
              <a:rPr lang="et-EE" dirty="0" smtClean="0"/>
              <a:t>:</a:t>
            </a:r>
          </a:p>
          <a:p>
            <a:pPr marL="0" indent="0">
              <a:buNone/>
              <a:defRPr/>
            </a:pPr>
            <a:endParaRPr lang="et-EE" dirty="0" smtClean="0"/>
          </a:p>
          <a:p>
            <a:pPr>
              <a:defRPr/>
            </a:pPr>
            <a:r>
              <a:rPr lang="et-EE" dirty="0" smtClean="0"/>
              <a:t>Veenõuded</a:t>
            </a:r>
          </a:p>
          <a:p>
            <a:pPr>
              <a:defRPr/>
            </a:pPr>
            <a:r>
              <a:rPr lang="et-EE" dirty="0" smtClean="0"/>
              <a:t>Puhastusnõuded</a:t>
            </a:r>
          </a:p>
          <a:p>
            <a:pPr>
              <a:defRPr/>
            </a:pPr>
            <a:r>
              <a:rPr lang="et-EE" dirty="0" smtClean="0"/>
              <a:t>Jäätmenõuded</a:t>
            </a:r>
          </a:p>
          <a:p>
            <a:pPr>
              <a:defRPr/>
            </a:pPr>
            <a:r>
              <a:rPr lang="et-EE" dirty="0" smtClean="0"/>
              <a:t>Energianõuded</a:t>
            </a:r>
          </a:p>
          <a:p>
            <a:pPr>
              <a:defRPr/>
            </a:pPr>
            <a:r>
              <a:rPr lang="et-EE" dirty="0" smtClean="0"/>
              <a:t>Toidunõuded</a:t>
            </a:r>
          </a:p>
          <a:p>
            <a:pPr>
              <a:defRPr/>
            </a:pPr>
            <a:r>
              <a:rPr lang="et-EE" dirty="0" smtClean="0"/>
              <a:t>Õuehooldus</a:t>
            </a:r>
          </a:p>
          <a:p>
            <a:pPr>
              <a:defRPr/>
            </a:pPr>
            <a:r>
              <a:rPr lang="et-EE" dirty="0" smtClean="0"/>
              <a:t>Ostud</a:t>
            </a:r>
          </a:p>
          <a:p>
            <a:pPr>
              <a:defRPr/>
            </a:pPr>
            <a:endParaRPr lang="et-EE" dirty="0" smtClean="0">
              <a:cs typeface="Times New Roman" pitchFamily="84" charset="0"/>
            </a:endParaRPr>
          </a:p>
          <a:p>
            <a:pPr>
              <a:defRPr/>
            </a:pPr>
            <a:r>
              <a:rPr lang="et-EE" dirty="0" smtClean="0">
                <a:cs typeface="Times New Roman" pitchFamily="84" charset="0"/>
              </a:rPr>
              <a:t>Nõuete täitmine aitab vähendada ettevõtte külastajate poolt keskkonnale tekitatud jalajälge.</a:t>
            </a:r>
            <a:endParaRPr lang="en-GB" dirty="0">
              <a:cs typeface="Times New Roman" pitchFamily="84" charset="0"/>
            </a:endParaRPr>
          </a:p>
          <a:p>
            <a:pPr>
              <a:defRPr/>
            </a:pPr>
            <a:r>
              <a:rPr lang="et-EE" dirty="0" smtClean="0">
                <a:cs typeface="Times New Roman" pitchFamily="84" charset="0"/>
              </a:rPr>
              <a:t>Toimub järjepidav töötajate koolitamine jätkusuutliku tegutsemise suunas.</a:t>
            </a:r>
            <a:endParaRPr lang="en-GB" dirty="0">
              <a:cs typeface="Times New Roman" pitchFamily="84" charset="0"/>
            </a:endParaRPr>
          </a:p>
          <a:p>
            <a:pPr>
              <a:defRPr/>
            </a:pPr>
            <a:r>
              <a:rPr lang="et-EE" dirty="0" smtClean="0">
                <a:cs typeface="Times New Roman" pitchFamily="84" charset="0"/>
              </a:rPr>
              <a:t>Külastajaid teavitatakse ja haritakse </a:t>
            </a:r>
            <a:r>
              <a:rPr lang="et-EE" dirty="0" smtClean="0">
                <a:solidFill>
                  <a:srgbClr val="008000"/>
                </a:solidFill>
                <a:cs typeface="Times New Roman" pitchFamily="84" charset="0"/>
              </a:rPr>
              <a:t>keskkonnaalase teadlikkuse</a:t>
            </a:r>
            <a:r>
              <a:rPr lang="et-EE" dirty="0">
                <a:cs typeface="Times New Roman" pitchFamily="84" charset="0"/>
              </a:rPr>
              <a:t> </a:t>
            </a:r>
            <a:r>
              <a:rPr lang="et-EE" dirty="0" smtClean="0">
                <a:cs typeface="Times New Roman" pitchFamily="84" charset="0"/>
              </a:rPr>
              <a:t>osas. </a:t>
            </a:r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953" y="304444"/>
            <a:ext cx="999009" cy="9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3344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 smtClean="0"/>
              <a:t>2600 </a:t>
            </a:r>
            <a:r>
              <a:rPr lang="et-EE" sz="2800" dirty="0"/>
              <a:t>organisatsiooni	</a:t>
            </a:r>
            <a:br>
              <a:rPr lang="et-EE" sz="2800" dirty="0"/>
            </a:br>
            <a:r>
              <a:rPr lang="et-EE" dirty="0"/>
              <a:t>			</a:t>
            </a:r>
            <a:r>
              <a:rPr lang="et-EE" dirty="0" smtClean="0"/>
              <a:t>56 </a:t>
            </a:r>
            <a:r>
              <a:rPr lang="et-EE" dirty="0"/>
              <a:t>riigis</a:t>
            </a:r>
            <a:endParaRPr lang="en-US" dirty="0"/>
          </a:p>
        </p:txBody>
      </p:sp>
      <p:pic>
        <p:nvPicPr>
          <p:cNvPr id="6" name="Billede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748" y="1988127"/>
            <a:ext cx="7566550" cy="449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867" y="288767"/>
            <a:ext cx="999009" cy="9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0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b="1" dirty="0"/>
              <a:t>K</a:t>
            </a:r>
            <a:r>
              <a:rPr lang="et-EE" sz="5400" b="1" dirty="0" smtClean="0"/>
              <a:t>ategooriad</a:t>
            </a:r>
            <a:endParaRPr lang="et-EE" dirty="0"/>
          </a:p>
        </p:txBody>
      </p:sp>
      <p:graphicFrame>
        <p:nvGraphicFramePr>
          <p:cNvPr id="5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696299"/>
              </p:ext>
            </p:extLst>
          </p:nvPr>
        </p:nvGraphicFramePr>
        <p:xfrm>
          <a:off x="623887" y="1815991"/>
          <a:ext cx="7848872" cy="47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181" y="558808"/>
            <a:ext cx="999009" cy="9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2625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658801"/>
            <a:ext cx="5472113" cy="722130"/>
          </a:xfrm>
        </p:spPr>
        <p:txBody>
          <a:bodyPr/>
          <a:lstStyle/>
          <a:p>
            <a:r>
              <a:rPr lang="et-EE" sz="4000" b="1" dirty="0"/>
              <a:t>Green </a:t>
            </a:r>
            <a:r>
              <a:rPr lang="et-EE" sz="4000" b="1" dirty="0" err="1"/>
              <a:t>Key</a:t>
            </a:r>
            <a:r>
              <a:rPr lang="et-EE" sz="4000" b="1" dirty="0"/>
              <a:t> </a:t>
            </a:r>
            <a:r>
              <a:rPr lang="et-EE" sz="4000" b="1" dirty="0" smtClean="0"/>
              <a:t>Eestis</a:t>
            </a:r>
            <a:endParaRPr lang="et-EE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3887" y="3588317"/>
            <a:ext cx="5881844" cy="3802223"/>
          </a:xfrm>
        </p:spPr>
        <p:txBody>
          <a:bodyPr/>
          <a:lstStyle/>
          <a:p>
            <a:endParaRPr lang="et-EE" sz="1800" dirty="0" smtClean="0"/>
          </a:p>
          <a:p>
            <a:pPr algn="ctr"/>
            <a:endParaRPr lang="et-EE" sz="1800" dirty="0"/>
          </a:p>
          <a:p>
            <a:endParaRPr lang="et-EE" sz="1800" dirty="0" smtClean="0"/>
          </a:p>
          <a:p>
            <a:r>
              <a:rPr lang="et-EE" sz="1600" dirty="0" err="1" smtClean="0"/>
              <a:t>Sokos</a:t>
            </a:r>
            <a:r>
              <a:rPr lang="et-EE" sz="1600" dirty="0" smtClean="0"/>
              <a:t> </a:t>
            </a:r>
            <a:r>
              <a:rPr lang="et-EE" sz="1600" dirty="0"/>
              <a:t>Hotell Viru</a:t>
            </a:r>
          </a:p>
          <a:p>
            <a:r>
              <a:rPr lang="fi-FI" sz="1600" dirty="0" err="1"/>
              <a:t>Radisson</a:t>
            </a:r>
            <a:r>
              <a:rPr lang="fi-FI" sz="1600" dirty="0"/>
              <a:t> </a:t>
            </a:r>
            <a:r>
              <a:rPr lang="fi-FI" sz="1600" dirty="0" err="1"/>
              <a:t>Blu</a:t>
            </a:r>
            <a:r>
              <a:rPr lang="fi-FI" sz="1600" dirty="0"/>
              <a:t> Hotel </a:t>
            </a:r>
            <a:r>
              <a:rPr lang="fi-FI" sz="1600" dirty="0" err="1"/>
              <a:t>Olümpia</a:t>
            </a:r>
            <a:r>
              <a:rPr lang="fi-FI" sz="1600" dirty="0"/>
              <a:t>, </a:t>
            </a:r>
            <a:r>
              <a:rPr lang="fi-FI" sz="1600" dirty="0" err="1"/>
              <a:t>Tallinn</a:t>
            </a:r>
            <a:endParaRPr lang="et-EE" sz="1600" dirty="0"/>
          </a:p>
          <a:p>
            <a:r>
              <a:rPr lang="et-EE" sz="1600" dirty="0"/>
              <a:t>Park </a:t>
            </a:r>
            <a:r>
              <a:rPr lang="et-EE" sz="1600" dirty="0" err="1"/>
              <a:t>Inn</a:t>
            </a:r>
            <a:r>
              <a:rPr lang="et-EE" sz="1600" dirty="0"/>
              <a:t> </a:t>
            </a:r>
            <a:r>
              <a:rPr lang="et-EE" sz="1600" dirty="0" err="1"/>
              <a:t>by</a:t>
            </a:r>
            <a:r>
              <a:rPr lang="et-EE" sz="1600" dirty="0"/>
              <a:t> </a:t>
            </a:r>
            <a:r>
              <a:rPr lang="et-EE" sz="1600" dirty="0" err="1"/>
              <a:t>Radisson</a:t>
            </a:r>
            <a:r>
              <a:rPr lang="et-EE" sz="1600" dirty="0"/>
              <a:t> </a:t>
            </a:r>
            <a:r>
              <a:rPr lang="et-EE" sz="1600" dirty="0" err="1"/>
              <a:t>Central</a:t>
            </a:r>
            <a:r>
              <a:rPr lang="et-EE" sz="1600" dirty="0"/>
              <a:t> Tallinn Hotel</a:t>
            </a:r>
          </a:p>
          <a:p>
            <a:r>
              <a:rPr lang="et-EE" sz="1600" dirty="0"/>
              <a:t>Ammende Villa</a:t>
            </a:r>
          </a:p>
          <a:p>
            <a:r>
              <a:rPr lang="et-EE" sz="1600" dirty="0"/>
              <a:t>Koidulapark Hotell</a:t>
            </a:r>
          </a:p>
          <a:p>
            <a:r>
              <a:rPr lang="et-EE" sz="1600" dirty="0"/>
              <a:t>Pesa hotell</a:t>
            </a:r>
          </a:p>
          <a:p>
            <a:r>
              <a:rPr lang="et-EE" sz="1600" dirty="0"/>
              <a:t>Pühajärve SPA ja Puhkekeskus</a:t>
            </a:r>
          </a:p>
          <a:p>
            <a:r>
              <a:rPr lang="et-EE" sz="1600" dirty="0" err="1"/>
              <a:t>Radisson</a:t>
            </a:r>
            <a:r>
              <a:rPr lang="et-EE" sz="1600" dirty="0"/>
              <a:t> </a:t>
            </a:r>
            <a:r>
              <a:rPr lang="et-EE" sz="1600" dirty="0" err="1"/>
              <a:t>Blu</a:t>
            </a:r>
            <a:r>
              <a:rPr lang="et-EE" sz="1600" dirty="0"/>
              <a:t> Sky Hotel, </a:t>
            </a:r>
            <a:r>
              <a:rPr lang="et-EE" sz="1600" dirty="0" smtClean="0"/>
              <a:t>Tallinn</a:t>
            </a:r>
          </a:p>
          <a:p>
            <a:r>
              <a:rPr lang="et-EE" sz="1600" dirty="0" smtClean="0"/>
              <a:t>Tähetorni Hotell</a:t>
            </a:r>
          </a:p>
          <a:p>
            <a:r>
              <a:rPr lang="et-EE" sz="1600" dirty="0" err="1" smtClean="0"/>
              <a:t>Nordic</a:t>
            </a:r>
            <a:r>
              <a:rPr lang="et-EE" sz="1600" dirty="0" smtClean="0"/>
              <a:t> Hotel </a:t>
            </a:r>
            <a:r>
              <a:rPr lang="et-EE" sz="1600" dirty="0" err="1" smtClean="0"/>
              <a:t>Forum</a:t>
            </a:r>
            <a:endParaRPr lang="et-EE" sz="1600" dirty="0"/>
          </a:p>
          <a:p>
            <a:r>
              <a:rPr lang="en-US" sz="1600" dirty="0" err="1"/>
              <a:t>Vihula</a:t>
            </a:r>
            <a:r>
              <a:rPr lang="en-US" sz="1600" dirty="0"/>
              <a:t> Manor Country Club &amp; Spa</a:t>
            </a:r>
            <a:endParaRPr lang="et-EE" sz="1600" dirty="0"/>
          </a:p>
          <a:p>
            <a:r>
              <a:rPr lang="et-EE" sz="1600" dirty="0"/>
              <a:t>Sadagi mõisa hotell</a:t>
            </a:r>
            <a:br>
              <a:rPr lang="et-EE" sz="1600" dirty="0"/>
            </a:br>
            <a:r>
              <a:rPr lang="et-EE" sz="1600" dirty="0"/>
              <a:t>Kreutzwald Hotell Tallinn</a:t>
            </a:r>
          </a:p>
          <a:p>
            <a:r>
              <a:rPr lang="et-EE" sz="1600" dirty="0"/>
              <a:t>Lehtla </a:t>
            </a:r>
            <a:r>
              <a:rPr lang="et-EE" sz="1600" dirty="0" err="1"/>
              <a:t>puhkemaja</a:t>
            </a:r>
            <a:endParaRPr lang="et-EE" sz="1600" dirty="0"/>
          </a:p>
          <a:p>
            <a:r>
              <a:rPr lang="et-EE" sz="1600" dirty="0"/>
              <a:t>Päikese </a:t>
            </a:r>
            <a:r>
              <a:rPr lang="et-EE" sz="1600" dirty="0" err="1"/>
              <a:t>Puhkemaja</a:t>
            </a:r>
            <a:endParaRPr lang="et-EE" sz="1600" dirty="0"/>
          </a:p>
          <a:p>
            <a:r>
              <a:rPr lang="et-EE" sz="1600" dirty="0"/>
              <a:t>Mailase </a:t>
            </a:r>
            <a:r>
              <a:rPr lang="et-EE" sz="1600" dirty="0" err="1" smtClean="0"/>
              <a:t>puhkemaja</a:t>
            </a:r>
            <a:endParaRPr lang="et-EE" sz="1600" dirty="0" smtClean="0"/>
          </a:p>
          <a:p>
            <a:r>
              <a:rPr lang="et-EE" sz="1600" dirty="0" smtClean="0"/>
              <a:t>Kärbi </a:t>
            </a:r>
            <a:r>
              <a:rPr lang="et-EE" sz="1600" dirty="0" err="1" smtClean="0"/>
              <a:t>puhkemaja</a:t>
            </a:r>
            <a:endParaRPr lang="et-EE" sz="1600" dirty="0" smtClean="0"/>
          </a:p>
          <a:p>
            <a:r>
              <a:rPr lang="et-EE" sz="1600" dirty="0" smtClean="0"/>
              <a:t>Economy Hotell</a:t>
            </a:r>
          </a:p>
          <a:p>
            <a:r>
              <a:rPr lang="et-EE" sz="1600" dirty="0" err="1" smtClean="0"/>
              <a:t>Domus</a:t>
            </a:r>
            <a:r>
              <a:rPr lang="et-EE" sz="1600" dirty="0" smtClean="0"/>
              <a:t> </a:t>
            </a:r>
            <a:r>
              <a:rPr lang="et-EE" sz="1600" dirty="0" err="1" smtClean="0"/>
              <a:t>Dorpatensis</a:t>
            </a:r>
            <a:endParaRPr lang="et-EE" sz="1600" dirty="0" smtClean="0"/>
          </a:p>
          <a:p>
            <a:r>
              <a:rPr lang="et-EE" sz="1600" dirty="0" smtClean="0"/>
              <a:t>Tervise Paradiis </a:t>
            </a:r>
            <a:r>
              <a:rPr lang="et-EE" sz="1600" dirty="0" err="1" smtClean="0"/>
              <a:t>spaa</a:t>
            </a:r>
            <a:r>
              <a:rPr lang="et-EE" sz="1600" dirty="0" smtClean="0"/>
              <a:t>-hotell ja veekeskus</a:t>
            </a:r>
            <a:endParaRPr lang="et-EE" sz="1600" dirty="0"/>
          </a:p>
          <a:p>
            <a:r>
              <a:rPr lang="en-US" sz="1600" dirty="0" smtClean="0"/>
              <a:t>Park </a:t>
            </a:r>
            <a:r>
              <a:rPr lang="en-US" sz="1600" dirty="0"/>
              <a:t>Inn by Radisson </a:t>
            </a:r>
            <a:r>
              <a:rPr lang="en-US" sz="1600" dirty="0" err="1"/>
              <a:t>Meriton</a:t>
            </a:r>
            <a:r>
              <a:rPr lang="en-US" sz="1600" dirty="0"/>
              <a:t> Conference &amp; Spa Hotel </a:t>
            </a:r>
            <a:r>
              <a:rPr lang="en-US" sz="1600" dirty="0" smtClean="0"/>
              <a:t>Tallinn</a:t>
            </a:r>
            <a:endParaRPr lang="et-EE" sz="1600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41092" y="2248525"/>
            <a:ext cx="6050908" cy="39936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623" y="313775"/>
            <a:ext cx="999009" cy="9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7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36" y="255060"/>
            <a:ext cx="8884007" cy="974638"/>
          </a:xfrm>
        </p:spPr>
        <p:txBody>
          <a:bodyPr/>
          <a:lstStyle/>
          <a:p>
            <a:pPr algn="ctr"/>
            <a:r>
              <a:rPr lang="et-EE" sz="4400" b="1" dirty="0" smtClean="0"/>
              <a:t>Eesti võrdluses teistega</a:t>
            </a:r>
            <a:endParaRPr lang="et-EE" sz="4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436860" y="1446828"/>
            <a:ext cx="5472112" cy="3707186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227" y="167983"/>
            <a:ext cx="999009" cy="981635"/>
          </a:xfrm>
          <a:prstGeom prst="rect">
            <a:avLst/>
          </a:prstGeom>
        </p:spPr>
      </p:pic>
      <p:pic>
        <p:nvPicPr>
          <p:cNvPr id="9" name="Tijdelijke aanduiding voor inhoud 3">
            <a:extLst>
              <a:ext uri="{FF2B5EF4-FFF2-40B4-BE49-F238E27FC236}">
                <a16:creationId xmlns:a16="http://schemas.microsoft.com/office/drawing/2014/main" id="{B09029E4-31EC-44D3-B035-21025BDAE9DA}"/>
              </a:ext>
            </a:extLst>
          </p:cNvPr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178526" y="1229698"/>
            <a:ext cx="3690616" cy="548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836724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393" y="288767"/>
            <a:ext cx="8884007" cy="974638"/>
          </a:xfrm>
        </p:spPr>
        <p:txBody>
          <a:bodyPr/>
          <a:lstStyle/>
          <a:p>
            <a:pPr algn="ctr"/>
            <a:r>
              <a:rPr lang="et-EE" sz="4400" b="1" dirty="0" err="1" smtClean="0"/>
              <a:t>Green</a:t>
            </a:r>
            <a:r>
              <a:rPr lang="et-EE" sz="4400" b="1" dirty="0" smtClean="0"/>
              <a:t> </a:t>
            </a:r>
            <a:r>
              <a:rPr lang="et-EE" sz="4400" b="1" dirty="0" err="1"/>
              <a:t>K</a:t>
            </a:r>
            <a:r>
              <a:rPr lang="et-EE" sz="4400" b="1" dirty="0" err="1" smtClean="0"/>
              <a:t>ey</a:t>
            </a:r>
            <a:r>
              <a:rPr lang="et-EE" sz="4400" b="1" dirty="0" smtClean="0"/>
              <a:t> Hollandis</a:t>
            </a:r>
            <a:endParaRPr lang="et-EE" sz="4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436860" y="1446828"/>
            <a:ext cx="5472112" cy="3707186"/>
          </a:xfrm>
        </p:spPr>
        <p:txBody>
          <a:bodyPr/>
          <a:lstStyle/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227" y="167983"/>
            <a:ext cx="999009" cy="981635"/>
          </a:xfrm>
          <a:prstGeom prst="rect">
            <a:avLst/>
          </a:prstGeom>
        </p:spPr>
      </p:pic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995" y="1324546"/>
            <a:ext cx="7776866" cy="532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150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anual_Master">
  <a:themeElements>
    <a:clrScheme name="brand.estonia">
      <a:dk1>
        <a:srgbClr val="575A5D"/>
      </a:dk1>
      <a:lt1>
        <a:srgbClr val="FFFFFF"/>
      </a:lt1>
      <a:dk2>
        <a:srgbClr val="0000F0"/>
      </a:dk2>
      <a:lt2>
        <a:srgbClr val="BAE6E8"/>
      </a:lt2>
      <a:accent1>
        <a:srgbClr val="3C0078"/>
      </a:accent1>
      <a:accent2>
        <a:srgbClr val="1D4432"/>
      </a:accent2>
      <a:accent3>
        <a:srgbClr val="FF2DB4"/>
      </a:accent3>
      <a:accent4>
        <a:srgbClr val="964542"/>
      </a:accent4>
      <a:accent5>
        <a:srgbClr val="C1BC76"/>
      </a:accent5>
      <a:accent6>
        <a:srgbClr val="FF4800"/>
      </a:accent6>
      <a:hlink>
        <a:srgbClr val="0000F0"/>
      </a:hlink>
      <a:folHlink>
        <a:srgbClr val="0000F0"/>
      </a:folHlink>
    </a:clrScheme>
    <a:fontScheme name="Aino">
      <a:majorFont>
        <a:latin typeface="Aino Headline"/>
        <a:ea typeface=""/>
        <a:cs typeface=""/>
      </a:majorFont>
      <a:minorFont>
        <a:latin typeface="A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121</Words>
  <Application>Microsoft Office PowerPoint</Application>
  <PresentationFormat>Widescreen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Lato</vt:lpstr>
      <vt:lpstr>Aino</vt:lpstr>
      <vt:lpstr>Aino Headline</vt:lpstr>
      <vt:lpstr>Arial</vt:lpstr>
      <vt:lpstr>Calibri</vt:lpstr>
      <vt:lpstr>Times New Roman</vt:lpstr>
      <vt:lpstr>Manual_Master</vt:lpstr>
      <vt:lpstr>PowerPoint Presentation</vt:lpstr>
      <vt:lpstr>Green Key põhimõtted</vt:lpstr>
      <vt:lpstr>2600 organisatsiooni     56 riigis</vt:lpstr>
      <vt:lpstr>Kategooriad</vt:lpstr>
      <vt:lpstr>Green Key Eestis</vt:lpstr>
      <vt:lpstr>Eesti võrdluses teistega</vt:lpstr>
      <vt:lpstr>Green Key Hollandis</vt:lpstr>
    </vt:vector>
  </TitlesOfParts>
  <Company>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pealkiri</dc:title>
  <dc:creator>Juhan Anupõld</dc:creator>
  <cp:lastModifiedBy>Piret Malv</cp:lastModifiedBy>
  <cp:revision>29</cp:revision>
  <dcterms:created xsi:type="dcterms:W3CDTF">2017-04-21T12:18:56Z</dcterms:created>
  <dcterms:modified xsi:type="dcterms:W3CDTF">2017-11-03T12:59:59Z</dcterms:modified>
</cp:coreProperties>
</file>