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461" r:id="rId2"/>
    <p:sldId id="409" r:id="rId3"/>
    <p:sldId id="410" r:id="rId4"/>
    <p:sldId id="460" r:id="rId5"/>
    <p:sldId id="462" r:id="rId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F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91" autoAdjust="0"/>
  </p:normalViewPr>
  <p:slideViewPr>
    <p:cSldViewPr snapToGrid="0">
      <p:cViewPr varScale="1">
        <p:scale>
          <a:sx n="64" d="100"/>
          <a:sy n="64" d="100"/>
        </p:scale>
        <p:origin x="32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3C3F8-8F02-4722-8F1A-311DD5C207F1}" type="datetimeFigureOut">
              <a:rPr lang="et-EE" smtClean="0"/>
              <a:t>15.10.2018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6948-6340-471C-AD42-EE90F82C253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8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6948-6340-471C-AD42-EE90F82C253A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547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6948-6340-471C-AD42-EE90F82C253A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906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t-EE" dirty="0" smtClean="0"/>
              <a:t>30 uut ärimudelit ja 10 uuenduslikku teenust/tootepakkumist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6948-6340-471C-AD42-EE90F82C253A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663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4490B-B64D-4DC0-878E-C5D5ECCD7CD9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774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6948-6340-471C-AD42-EE90F82C253A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601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video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448301"/>
            <a:ext cx="6119812" cy="1409700"/>
          </a:xfrm>
        </p:spPr>
        <p:txBody>
          <a:bodyPr/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endParaRPr lang="et-EE" dirty="0"/>
          </a:p>
          <a:p>
            <a:pPr lvl="0"/>
            <a:r>
              <a:rPr lang="en-GB" dirty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16220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_paremal_tu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4824413" cy="974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4824413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3888" y="3994150"/>
            <a:ext cx="4824412" cy="28638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609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8" y="4133850"/>
            <a:ext cx="4824412" cy="2724150"/>
          </a:xfrm>
        </p:spPr>
        <p:txBody>
          <a:bodyPr/>
          <a:lstStyle>
            <a:lvl1pPr marL="228600" indent="-228600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453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isual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62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ing + Text">
    <p:bg>
      <p:bgPr>
        <a:solidFill>
          <a:srgbClr val="00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4721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8" y="4133850"/>
            <a:ext cx="4824412" cy="2724150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6"/>
            <a:ext cx="4824412" cy="647700"/>
          </a:xfrm>
        </p:spPr>
        <p:txBody>
          <a:bodyPr bIns="0"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180975" indent="0">
              <a:buNone/>
              <a:defRPr>
                <a:solidFill>
                  <a:srgbClr val="C4BEC5"/>
                </a:solidFill>
              </a:defRPr>
            </a:lvl2pPr>
            <a:lvl3pPr marL="361950" indent="0">
              <a:buNone/>
              <a:defRPr>
                <a:solidFill>
                  <a:srgbClr val="C4BEC5"/>
                </a:solidFill>
              </a:defRPr>
            </a:lvl3pPr>
            <a:lvl4pPr marL="542925" indent="0">
              <a:buNone/>
              <a:defRPr>
                <a:solidFill>
                  <a:srgbClr val="C4BEC5"/>
                </a:solidFill>
              </a:defRPr>
            </a:lvl4pPr>
            <a:lvl5pPr marL="714375" indent="0">
              <a:buNone/>
              <a:defRPr>
                <a:solidFill>
                  <a:srgbClr val="C4BEC5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4477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ing + Text + Graph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472112" cy="969974"/>
          </a:xfrm>
        </p:spPr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888" y="4133850"/>
            <a:ext cx="4824412" cy="2724150"/>
          </a:xfrm>
        </p:spPr>
        <p:txBody>
          <a:bodyPr/>
          <a:lstStyle>
            <a:lvl1pPr marL="228600" indent="-228600">
              <a:buClr>
                <a:srgbClr val="C4BEC5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1pPr>
            <a:lvl2pPr marL="361950" indent="-180975">
              <a:buClr>
                <a:srgbClr val="C4BEC5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2pPr>
            <a:lvl3pPr marL="542925" indent="-180975">
              <a:buClr>
                <a:srgbClr val="C4BEC5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3pPr>
            <a:lvl4pPr marL="714375" indent="-171450">
              <a:buClr>
                <a:srgbClr val="C4BEC5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4pPr>
            <a:lvl5pPr marL="895350" indent="-180975">
              <a:buClr>
                <a:srgbClr val="C4BEC5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6"/>
            <a:ext cx="4824412" cy="647700"/>
          </a:xfrm>
        </p:spPr>
        <p:txBody>
          <a:bodyPr bIns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rgbClr val="C4BEC5"/>
                </a:solidFill>
              </a:defRPr>
            </a:lvl2pPr>
            <a:lvl3pPr marL="361950" indent="0">
              <a:buNone/>
              <a:defRPr>
                <a:solidFill>
                  <a:srgbClr val="C4BEC5"/>
                </a:solidFill>
              </a:defRPr>
            </a:lvl3pPr>
            <a:lvl4pPr marL="542925" indent="0">
              <a:buNone/>
              <a:defRPr>
                <a:solidFill>
                  <a:srgbClr val="C4BEC5"/>
                </a:solidFill>
              </a:defRPr>
            </a:lvl4pPr>
            <a:lvl5pPr marL="714375" indent="0">
              <a:buNone/>
              <a:defRPr>
                <a:solidFill>
                  <a:srgbClr val="C4BEC5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7149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448301"/>
            <a:ext cx="6119812" cy="1409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0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8" y="4371975"/>
            <a:ext cx="4824412" cy="2486025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25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75" indent="-17145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50" indent="-180975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22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4824412" cy="969974"/>
          </a:xfrm>
        </p:spPr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700" y="1628774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3429000"/>
            <a:ext cx="250824" cy="2808288"/>
          </a:xfrm>
        </p:spPr>
        <p:txBody>
          <a:bodyPr vert="vert270" bIns="0" anchor="t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/>
            </a:lvl2pPr>
            <a:lvl3pPr marL="361950" indent="0">
              <a:buNone/>
              <a:defRPr sz="800"/>
            </a:lvl3pPr>
            <a:lvl4pPr marL="542925" indent="0">
              <a:buNone/>
              <a:defRPr sz="800"/>
            </a:lvl4pPr>
            <a:lvl5pPr marL="714375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43700" y="4371975"/>
            <a:ext cx="4824412" cy="2486025"/>
          </a:xfrm>
        </p:spPr>
        <p:txBody>
          <a:bodyPr/>
          <a:lstStyle>
            <a:lvl1pPr marL="228600" indent="-228600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1pPr>
            <a:lvl2pPr marL="361950" indent="-180975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2pPr>
            <a:lvl3pPr marL="542925" indent="-180975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3pPr>
            <a:lvl4pPr marL="714375" indent="-171450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4pPr>
            <a:lvl5pPr marL="895350" indent="-180975">
              <a:buClr>
                <a:srgbClr val="575A5D"/>
              </a:buClr>
              <a:buFont typeface="Aino" panose="02000603040504020204" pitchFamily="50" charset="0"/>
              <a:buChar char="+"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06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77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6119812" cy="9699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5472112" cy="3429001"/>
          </a:xfrm>
          <a:prstGeom prst="rect">
            <a:avLst/>
          </a:prstGeom>
        </p:spPr>
        <p:txBody>
          <a:bodyPr vert="horz" lIns="0" tIns="0" rIns="0" bIns="558000" rtlCol="0" anchor="b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  <a:p>
            <a:pPr lvl="5"/>
            <a:r>
              <a:rPr lang="et-EE" dirty="0" err="1"/>
              <a:t>Sixth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6"/>
            <a:r>
              <a:rPr lang="et-EE" dirty="0" err="1"/>
              <a:t>Seventh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7"/>
            <a:r>
              <a:rPr lang="et-EE" dirty="0" err="1"/>
              <a:t>Eighth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4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70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393">
          <p15:clr>
            <a:srgbClr val="F26B43"/>
          </p15:clr>
        </p15:guide>
        <p15:guide id="7" pos="4248">
          <p15:clr>
            <a:srgbClr val="F26B43"/>
          </p15:clr>
        </p15:guide>
        <p15:guide id="8" pos="3432">
          <p15:clr>
            <a:srgbClr val="F26B43"/>
          </p15:clr>
        </p15:guide>
        <p15:guide id="9" pos="5155">
          <p15:clr>
            <a:srgbClr val="F26B43"/>
          </p15:clr>
        </p15:guide>
        <p15:guide id="10" pos="2525">
          <p15:clr>
            <a:srgbClr val="F26B43"/>
          </p15:clr>
        </p15:guide>
        <p15:guide id="11" orient="horz" pos="1026">
          <p15:clr>
            <a:srgbClr val="F26B43"/>
          </p15:clr>
        </p15:guide>
        <p15:guide id="12" orient="horz" pos="1434">
          <p15:clr>
            <a:srgbClr val="F26B43"/>
          </p15:clr>
        </p15:guide>
        <p15:guide id="13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46" y="-3248"/>
            <a:ext cx="12192000" cy="6858000"/>
          </a:xfrm>
          <a:prstGeom prst="rect">
            <a:avLst/>
          </a:prstGeom>
          <a:solidFill>
            <a:srgbClr val="C4BEC5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3887" y="658801"/>
            <a:ext cx="7822689" cy="21945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4400" smtClean="0"/>
              <a:t>EASi turismiarenduskeskuse strateegiline tegevuskava 2019 - 2023</a:t>
            </a:r>
            <a:endParaRPr lang="et-EE" sz="4400" dirty="0"/>
          </a:p>
        </p:txBody>
      </p:sp>
      <p:sp>
        <p:nvSpPr>
          <p:cNvPr id="7" name="Teksti kohatäide 2">
            <a:extLst>
              <a:ext uri="{FF2B5EF4-FFF2-40B4-BE49-F238E27FC236}">
                <a16:creationId xmlns:a16="http://schemas.microsoft.com/office/drawing/2014/main" id="{C98C381C-7E77-4EBC-B64D-711B40C27ABA}"/>
              </a:ext>
            </a:extLst>
          </p:cNvPr>
          <p:cNvSpPr txBox="1">
            <a:spLocks/>
          </p:cNvSpPr>
          <p:nvPr/>
        </p:nvSpPr>
        <p:spPr>
          <a:xfrm>
            <a:off x="623888" y="4133850"/>
            <a:ext cx="4824412" cy="2724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t-EE" dirty="0" smtClean="0">
                <a:solidFill>
                  <a:schemeClr val="bg1"/>
                </a:solidFill>
              </a:rPr>
              <a:t>Kinnitatud 04.09.2018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ühm 21">
            <a:extLst>
              <a:ext uri="{FF2B5EF4-FFF2-40B4-BE49-F238E27FC236}">
                <a16:creationId xmlns:a16="http://schemas.microsoft.com/office/drawing/2014/main" id="{83206E9A-E0D5-4227-BA61-CBE19C5C4230}"/>
              </a:ext>
            </a:extLst>
          </p:cNvPr>
          <p:cNvGrpSpPr/>
          <p:nvPr/>
        </p:nvGrpSpPr>
        <p:grpSpPr>
          <a:xfrm>
            <a:off x="2094505" y="3429000"/>
            <a:ext cx="1080000" cy="1080000"/>
            <a:chOff x="2417572" y="3438137"/>
            <a:chExt cx="1080000" cy="1080000"/>
          </a:xfrm>
        </p:grpSpPr>
        <p:pic>
          <p:nvPicPr>
            <p:cNvPr id="8" name="Graphic 8">
              <a:extLst>
                <a:ext uri="{FF2B5EF4-FFF2-40B4-BE49-F238E27FC236}">
                  <a16:creationId xmlns:a16="http://schemas.microsoft.com/office/drawing/2014/main" id="{B3AF0E56-2F3F-42BC-8159-25DD0A679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7572" y="3438137"/>
              <a:ext cx="1080000" cy="10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873C9D-06C8-4B80-8CBD-957B046725C6}"/>
                </a:ext>
              </a:extLst>
            </p:cNvPr>
            <p:cNvSpPr txBox="1"/>
            <p:nvPr/>
          </p:nvSpPr>
          <p:spPr>
            <a:xfrm>
              <a:off x="2498263" y="3785777"/>
              <a:ext cx="918618" cy="3847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</a:rPr>
                <a:t>65</a:t>
              </a:r>
              <a:r>
                <a:rPr lang="et-EE" sz="2500" dirty="0">
                  <a:solidFill>
                    <a:schemeClr val="bg1"/>
                  </a:solidFill>
                </a:rPr>
                <a:t>%</a:t>
              </a:r>
              <a:endParaRPr lang="en-GB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00A53FA-AF6E-403D-92D4-3D815615F929}"/>
              </a:ext>
            </a:extLst>
          </p:cNvPr>
          <p:cNvSpPr txBox="1"/>
          <p:nvPr/>
        </p:nvSpPr>
        <p:spPr>
          <a:xfrm>
            <a:off x="1460549" y="4847503"/>
            <a:ext cx="2347913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</a:rPr>
              <a:t>Reisiteenuste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eksport</a:t>
            </a:r>
            <a:r>
              <a:rPr lang="fi-FI" sz="2000" dirty="0">
                <a:solidFill>
                  <a:schemeClr val="bg1"/>
                </a:solidFill>
              </a:rPr>
              <a:t> </a:t>
            </a:r>
            <a:r>
              <a:rPr lang="fi-FI" sz="2000" dirty="0" err="1">
                <a:solidFill>
                  <a:schemeClr val="bg1"/>
                </a:solidFill>
              </a:rPr>
              <a:t>tuleb</a:t>
            </a:r>
            <a:r>
              <a:rPr lang="fi-FI" sz="2000" dirty="0">
                <a:solidFill>
                  <a:schemeClr val="bg1"/>
                </a:solidFill>
              </a:rPr>
              <a:t> 4 </a:t>
            </a:r>
            <a:r>
              <a:rPr lang="fi-FI" sz="2000" dirty="0" err="1">
                <a:solidFill>
                  <a:schemeClr val="bg1"/>
                </a:solidFill>
              </a:rPr>
              <a:t>naaberriigist</a:t>
            </a:r>
            <a:endParaRPr lang="en-US" sz="2000" dirty="0">
              <a:solidFill>
                <a:srgbClr val="0078FF"/>
              </a:solidFill>
            </a:endParaRPr>
          </a:p>
        </p:txBody>
      </p:sp>
      <p:grpSp>
        <p:nvGrpSpPr>
          <p:cNvPr id="24" name="Rühm 23">
            <a:extLst>
              <a:ext uri="{FF2B5EF4-FFF2-40B4-BE49-F238E27FC236}">
                <a16:creationId xmlns:a16="http://schemas.microsoft.com/office/drawing/2014/main" id="{DB9574DC-3069-4C01-9DDC-FB6EBB388E5F}"/>
              </a:ext>
            </a:extLst>
          </p:cNvPr>
          <p:cNvGrpSpPr/>
          <p:nvPr/>
        </p:nvGrpSpPr>
        <p:grpSpPr>
          <a:xfrm>
            <a:off x="9040746" y="3429000"/>
            <a:ext cx="1080000" cy="1080000"/>
            <a:chOff x="8694427" y="3429000"/>
            <a:chExt cx="1080000" cy="1080000"/>
          </a:xfrm>
        </p:grpSpPr>
        <p:pic>
          <p:nvPicPr>
            <p:cNvPr id="12" name="Graphic 41">
              <a:extLst>
                <a:ext uri="{FF2B5EF4-FFF2-40B4-BE49-F238E27FC236}">
                  <a16:creationId xmlns:a16="http://schemas.microsoft.com/office/drawing/2014/main" id="{556DEDC5-4537-4D0E-98B3-628D1B81F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4427" y="3429000"/>
              <a:ext cx="1080000" cy="1080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9A0E4D-7021-41DD-986A-188FEE84339E}"/>
                </a:ext>
              </a:extLst>
            </p:cNvPr>
            <p:cNvSpPr txBox="1"/>
            <p:nvPr/>
          </p:nvSpPr>
          <p:spPr>
            <a:xfrm>
              <a:off x="8775118" y="3776640"/>
              <a:ext cx="918618" cy="3847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t-EE" sz="2500" dirty="0" smtClean="0">
                  <a:solidFill>
                    <a:schemeClr val="bg1"/>
                  </a:solidFill>
                </a:rPr>
                <a:t>toode</a:t>
              </a:r>
              <a:endParaRPr lang="en-GB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FE6AA5-0240-42BC-8786-0187323E9751}"/>
              </a:ext>
            </a:extLst>
          </p:cNvPr>
          <p:cNvSpPr txBox="1"/>
          <p:nvPr/>
        </p:nvSpPr>
        <p:spPr>
          <a:xfrm>
            <a:off x="8155501" y="4847503"/>
            <a:ext cx="2850490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bg1"/>
                </a:solidFill>
              </a:rPr>
              <a:t>Konkurents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err="1" smtClean="0">
                <a:solidFill>
                  <a:schemeClr val="bg1"/>
                </a:solidFill>
              </a:rPr>
              <a:t>Eristuvus</a:t>
            </a:r>
            <a:endParaRPr lang="et-E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bg1"/>
                </a:solidFill>
              </a:rPr>
              <a:t>Ärimudelid</a:t>
            </a:r>
            <a:endParaRPr lang="et-EE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bg1"/>
                </a:solidFill>
              </a:rPr>
              <a:t>Lisandväärtus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23" name="Rühm 22">
            <a:extLst>
              <a:ext uri="{FF2B5EF4-FFF2-40B4-BE49-F238E27FC236}">
                <a16:creationId xmlns:a16="http://schemas.microsoft.com/office/drawing/2014/main" id="{F521902E-4522-4904-B620-7B9DCC070C41}"/>
              </a:ext>
            </a:extLst>
          </p:cNvPr>
          <p:cNvGrpSpPr/>
          <p:nvPr/>
        </p:nvGrpSpPr>
        <p:grpSpPr>
          <a:xfrm>
            <a:off x="5567626" y="3429000"/>
            <a:ext cx="1080000" cy="1080000"/>
            <a:chOff x="5567626" y="3429000"/>
            <a:chExt cx="1080000" cy="1080000"/>
          </a:xfrm>
        </p:grpSpPr>
        <p:pic>
          <p:nvPicPr>
            <p:cNvPr id="16" name="Graphic 31">
              <a:extLst>
                <a:ext uri="{FF2B5EF4-FFF2-40B4-BE49-F238E27FC236}">
                  <a16:creationId xmlns:a16="http://schemas.microsoft.com/office/drawing/2014/main" id="{589D65D8-1F91-40B6-B6BC-4FC5325CA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67626" y="3429000"/>
              <a:ext cx="1080000" cy="108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3632CF-A4A5-4292-AAFF-BD04C4EC15D2}"/>
                </a:ext>
              </a:extLst>
            </p:cNvPr>
            <p:cNvSpPr txBox="1"/>
            <p:nvPr/>
          </p:nvSpPr>
          <p:spPr>
            <a:xfrm>
              <a:off x="5648317" y="3776640"/>
              <a:ext cx="918618" cy="3847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</a:rPr>
                <a:t>14%</a:t>
              </a:r>
              <a:endParaRPr lang="en-GB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B0EEFB2-A93F-41BC-B76A-5E9CCCCAC017}"/>
              </a:ext>
            </a:extLst>
          </p:cNvPr>
          <p:cNvSpPr txBox="1"/>
          <p:nvPr/>
        </p:nvSpPr>
        <p:spPr>
          <a:xfrm>
            <a:off x="4542141" y="4847503"/>
            <a:ext cx="313097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Välisturistidest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tuleb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lennukiga</a:t>
            </a:r>
            <a:endParaRPr lang="en-US" sz="2000" dirty="0">
              <a:solidFill>
                <a:srgbClr val="0078FF"/>
              </a:solidFill>
            </a:endParaRPr>
          </a:p>
        </p:txBody>
      </p:sp>
      <p:sp>
        <p:nvSpPr>
          <p:cNvPr id="19" name="Teksti kohatäide 4">
            <a:extLst>
              <a:ext uri="{FF2B5EF4-FFF2-40B4-BE49-F238E27FC236}">
                <a16:creationId xmlns:a16="http://schemas.microsoft.com/office/drawing/2014/main" id="{2DA04E78-E919-4865-9736-8DCB7197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9" y="2013009"/>
            <a:ext cx="11304586" cy="674014"/>
          </a:xfrm>
        </p:spPr>
        <p:txBody>
          <a:bodyPr b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t-EE" sz="2200" dirty="0" smtClean="0"/>
              <a:t>VÄLJAKUTSE</a:t>
            </a:r>
            <a:r>
              <a:rPr lang="fi-FI" sz="2200" dirty="0" smtClean="0"/>
              <a:t> </a:t>
            </a:r>
            <a:endParaRPr lang="fi-FI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fi-FI" sz="2200" dirty="0" err="1"/>
              <a:t>Suur</a:t>
            </a:r>
            <a:r>
              <a:rPr lang="fi-FI" sz="2200" dirty="0"/>
              <a:t> </a:t>
            </a:r>
            <a:r>
              <a:rPr lang="fi-FI" sz="2200" dirty="0" err="1"/>
              <a:t>sõltuvus</a:t>
            </a:r>
            <a:r>
              <a:rPr lang="fi-FI" sz="2200" dirty="0"/>
              <a:t> </a:t>
            </a:r>
            <a:r>
              <a:rPr lang="fi-FI" sz="2200" dirty="0" err="1"/>
              <a:t>lähiturgude</a:t>
            </a:r>
            <a:r>
              <a:rPr lang="fi-FI" sz="2200" dirty="0"/>
              <a:t> </a:t>
            </a:r>
            <a:r>
              <a:rPr lang="fi-FI" sz="2200" dirty="0" err="1"/>
              <a:t>lühireisidest</a:t>
            </a:r>
            <a:r>
              <a:rPr lang="fi-FI" sz="2200" dirty="0"/>
              <a:t>, </a:t>
            </a:r>
            <a:r>
              <a:rPr lang="fi-FI" sz="2200" dirty="0" err="1"/>
              <a:t>mida</a:t>
            </a:r>
            <a:r>
              <a:rPr lang="fi-FI" sz="2200" dirty="0"/>
              <a:t> </a:t>
            </a:r>
            <a:r>
              <a:rPr lang="fi-FI" sz="2200" dirty="0" err="1"/>
              <a:t>motiveerivad</a:t>
            </a:r>
            <a:r>
              <a:rPr lang="fi-FI" sz="2200" dirty="0"/>
              <a:t> </a:t>
            </a:r>
            <a:r>
              <a:rPr lang="fi-FI" sz="2200" dirty="0" err="1"/>
              <a:t>soodsad</a:t>
            </a:r>
            <a:r>
              <a:rPr lang="fi-FI" sz="2200" dirty="0"/>
              <a:t> </a:t>
            </a:r>
            <a:r>
              <a:rPr lang="fi-FI" sz="2200" dirty="0" err="1" smtClean="0"/>
              <a:t>hinnad</a:t>
            </a:r>
            <a:r>
              <a:rPr lang="et-EE" sz="2200" dirty="0" smtClean="0"/>
              <a:t>, </a:t>
            </a:r>
            <a:br>
              <a:rPr lang="et-EE" sz="2200" dirty="0" smtClean="0"/>
            </a:br>
            <a:r>
              <a:rPr lang="et-EE" sz="2200" dirty="0" smtClean="0"/>
              <a:t>ühenduste komplitseeritus ja mõõdukas </a:t>
            </a:r>
            <a:r>
              <a:rPr lang="et-EE" sz="2200" dirty="0" err="1" smtClean="0"/>
              <a:t>eristuvus</a:t>
            </a:r>
            <a:r>
              <a:rPr lang="et-EE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089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i kohatäide 4">
            <a:extLst>
              <a:ext uri="{FF2B5EF4-FFF2-40B4-BE49-F238E27FC236}">
                <a16:creationId xmlns:a16="http://schemas.microsoft.com/office/drawing/2014/main" id="{BAED4D0C-C1A2-49B1-92D7-52A4FAB15B42}"/>
              </a:ext>
            </a:extLst>
          </p:cNvPr>
          <p:cNvSpPr txBox="1">
            <a:spLocks/>
          </p:cNvSpPr>
          <p:nvPr/>
        </p:nvSpPr>
        <p:spPr>
          <a:xfrm>
            <a:off x="1610360" y="2281963"/>
            <a:ext cx="8971280" cy="67401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57300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ino" panose="02000603040504020204" pitchFamily="50" charset="0"/>
              <a:buNone/>
            </a:pPr>
            <a:r>
              <a:rPr lang="fi-FI" sz="2200" dirty="0">
                <a:solidFill>
                  <a:schemeClr val="accent2"/>
                </a:solidFill>
              </a:rPr>
              <a:t>LAHENDUS </a:t>
            </a:r>
            <a:endParaRPr lang="fi-FI" sz="2200" dirty="0" smtClean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t-EE" sz="2200" dirty="0" smtClean="0">
                <a:solidFill>
                  <a:schemeClr val="accent2"/>
                </a:solidFill>
              </a:rPr>
              <a:t>Rohkem ärituriste ja suurem turismitulu</a:t>
            </a:r>
            <a:endParaRPr lang="fi-FI" sz="2200" dirty="0">
              <a:solidFill>
                <a:schemeClr val="accent2"/>
              </a:solidFill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B8AE4463-6746-4185-B40A-1829BD7AB765}"/>
              </a:ext>
            </a:extLst>
          </p:cNvPr>
          <p:cNvSpPr/>
          <p:nvPr/>
        </p:nvSpPr>
        <p:spPr>
          <a:xfrm>
            <a:off x="1055440" y="3429000"/>
            <a:ext cx="3240000" cy="1792917"/>
          </a:xfrm>
          <a:prstGeom prst="rect">
            <a:avLst/>
          </a:prstGeom>
          <a:solidFill>
            <a:srgbClr val="007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E2B43C70-1B64-4C5E-86F2-20DB9397D87E}"/>
              </a:ext>
            </a:extLst>
          </p:cNvPr>
          <p:cNvSpPr/>
          <p:nvPr/>
        </p:nvSpPr>
        <p:spPr>
          <a:xfrm>
            <a:off x="4476000" y="3429000"/>
            <a:ext cx="3240000" cy="1792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0CA4C120-4755-489B-8CE9-CA0802275F0F}"/>
              </a:ext>
            </a:extLst>
          </p:cNvPr>
          <p:cNvSpPr/>
          <p:nvPr/>
        </p:nvSpPr>
        <p:spPr>
          <a:xfrm>
            <a:off x="7896560" y="3429000"/>
            <a:ext cx="3240000" cy="1792917"/>
          </a:xfrm>
          <a:prstGeom prst="rect">
            <a:avLst/>
          </a:prstGeom>
          <a:solidFill>
            <a:srgbClr val="000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1A1C6A-C482-4C7F-86DF-A304F4665F6E}"/>
              </a:ext>
            </a:extLst>
          </p:cNvPr>
          <p:cNvSpPr txBox="1"/>
          <p:nvPr/>
        </p:nvSpPr>
        <p:spPr>
          <a:xfrm>
            <a:off x="1208867" y="4008127"/>
            <a:ext cx="2987611" cy="6346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t-EE" sz="2000" dirty="0" smtClean="0">
                <a:solidFill>
                  <a:schemeClr val="bg1"/>
                </a:solidFill>
              </a:rPr>
              <a:t>Konverentsilahendused </a:t>
            </a:r>
            <a:r>
              <a:rPr lang="et-EE" sz="2000" dirty="0">
                <a:solidFill>
                  <a:schemeClr val="bg1"/>
                </a:solidFill>
              </a:rPr>
              <a:t>ja lisanduvad lennuliinid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ACB18-5E75-4429-8928-3EA91F2C43F8}"/>
              </a:ext>
            </a:extLst>
          </p:cNvPr>
          <p:cNvSpPr txBox="1"/>
          <p:nvPr/>
        </p:nvSpPr>
        <p:spPr>
          <a:xfrm>
            <a:off x="4732717" y="4010054"/>
            <a:ext cx="2703762" cy="6346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t-EE" sz="2000" dirty="0">
                <a:solidFill>
                  <a:schemeClr val="bg1"/>
                </a:solidFill>
              </a:rPr>
              <a:t>Tootearendus </a:t>
            </a:r>
            <a:r>
              <a:rPr lang="et-EE" sz="2000" dirty="0" err="1">
                <a:solidFill>
                  <a:schemeClr val="bg1"/>
                </a:solidFill>
              </a:rPr>
              <a:t>eristuvuse</a:t>
            </a:r>
            <a:r>
              <a:rPr lang="et-EE" sz="2000" dirty="0">
                <a:solidFill>
                  <a:schemeClr val="bg1"/>
                </a:solidFill>
              </a:rPr>
              <a:t> </a:t>
            </a:r>
            <a:r>
              <a:rPr lang="et-EE" sz="2000" dirty="0" smtClean="0">
                <a:solidFill>
                  <a:schemeClr val="bg1"/>
                </a:solidFill>
              </a:rPr>
              <a:t>aluseks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427D81-E82C-4332-A6C7-69F77A41D397}"/>
              </a:ext>
            </a:extLst>
          </p:cNvPr>
          <p:cNvSpPr txBox="1"/>
          <p:nvPr/>
        </p:nvSpPr>
        <p:spPr>
          <a:xfrm>
            <a:off x="8170404" y="4010054"/>
            <a:ext cx="2703762" cy="6346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t-EE" sz="2000" dirty="0">
                <a:solidFill>
                  <a:schemeClr val="bg1"/>
                </a:solidFill>
              </a:rPr>
              <a:t>Aasia turismi kasvu </a:t>
            </a:r>
            <a:r>
              <a:rPr lang="et-EE" sz="2000" dirty="0" smtClean="0">
                <a:solidFill>
                  <a:schemeClr val="bg1"/>
                </a:solidFill>
              </a:rPr>
              <a:t>juhtimine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88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C3B16AC4-0940-46F0-8701-5DEEBD6329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7" y="658801"/>
            <a:ext cx="5472113" cy="974638"/>
          </a:xfrm>
        </p:spPr>
        <p:txBody>
          <a:bodyPr/>
          <a:lstStyle/>
          <a:p>
            <a:r>
              <a:rPr lang="et-EE" dirty="0">
                <a:solidFill>
                  <a:schemeClr val="bg1"/>
                </a:solidFill>
              </a:rPr>
              <a:t>Eesti turism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 err="1" smtClean="0">
                <a:solidFill>
                  <a:schemeClr val="bg1"/>
                </a:solidFill>
              </a:rPr>
              <a:t>EASi</a:t>
            </a:r>
            <a:r>
              <a:rPr lang="et-EE" dirty="0" smtClean="0">
                <a:solidFill>
                  <a:schemeClr val="bg1"/>
                </a:solidFill>
              </a:rPr>
              <a:t> turismiarenduskeskuse strateegiline tegevuskava 2019-2023: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>
                <a:solidFill>
                  <a:schemeClr val="bg1"/>
                </a:solidFill>
              </a:rPr>
              <a:t>Suurendame turismi eksporditulu             2,6 miljardi euroni aastas.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Kasvatame turismi </a:t>
            </a:r>
            <a:r>
              <a:rPr lang="et-EE" smtClean="0">
                <a:solidFill>
                  <a:schemeClr val="bg1"/>
                </a:solidFill>
              </a:rPr>
              <a:t>lisandväärtust </a:t>
            </a:r>
            <a:br>
              <a:rPr lang="et-EE" smtClean="0">
                <a:solidFill>
                  <a:schemeClr val="bg1"/>
                </a:solidFill>
              </a:rPr>
            </a:br>
            <a:r>
              <a:rPr lang="et-EE" smtClean="0">
                <a:solidFill>
                  <a:schemeClr val="bg1"/>
                </a:solidFill>
              </a:rPr>
              <a:t>aastas 7%.</a:t>
            </a:r>
            <a:endParaRPr lang="et-EE" dirty="0" smtClean="0">
              <a:solidFill>
                <a:schemeClr val="bg1"/>
              </a:solidFill>
            </a:endParaRPr>
          </a:p>
          <a:p>
            <a:r>
              <a:rPr lang="et-EE" dirty="0">
                <a:solidFill>
                  <a:schemeClr val="bg1"/>
                </a:solidFill>
              </a:rPr>
              <a:t>Suurendame Aasia turistide ööbimiste arvu neli korda. 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Suurendame </a:t>
            </a:r>
            <a:r>
              <a:rPr lang="et-EE" dirty="0">
                <a:solidFill>
                  <a:schemeClr val="bg1"/>
                </a:solidFill>
              </a:rPr>
              <a:t>Eestis toimuvate rahvusvaheliste konverentside arvu 100ni aastas. </a:t>
            </a:r>
            <a:endParaRPr lang="et-EE" dirty="0" smtClean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Lisame </a:t>
            </a:r>
            <a:r>
              <a:rPr lang="et-EE" dirty="0">
                <a:solidFill>
                  <a:schemeClr val="bg1"/>
                </a:solidFill>
              </a:rPr>
              <a:t>turundustegevuste kaudu uusi lennufirmade otseühendusi või suurendame lendude sagedusi üks – kaks aastas.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© </a:t>
            </a:r>
            <a:r>
              <a:rPr lang="et-EE" dirty="0"/>
              <a:t>foto: Mae Britt Eskola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288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smtClean="0"/>
              <a:t>Foto: Mart Vares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253513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E-Estonia">
      <a:dk1>
        <a:srgbClr val="575A5D"/>
      </a:dk1>
      <a:lt1>
        <a:srgbClr val="FFFFFF"/>
      </a:lt1>
      <a:dk2>
        <a:srgbClr val="0000F0"/>
      </a:dk2>
      <a:lt2>
        <a:srgbClr val="BAE6E8"/>
      </a:lt2>
      <a:accent1>
        <a:srgbClr val="3C0078"/>
      </a:accent1>
      <a:accent2>
        <a:srgbClr val="51DE3E"/>
      </a:accent2>
      <a:accent3>
        <a:srgbClr val="FF2DB4"/>
      </a:accent3>
      <a:accent4>
        <a:srgbClr val="964542"/>
      </a:accent4>
      <a:accent5>
        <a:srgbClr val="C1BC76"/>
      </a:accent5>
      <a:accent6>
        <a:srgbClr val="FF4800"/>
      </a:accent6>
      <a:hlink>
        <a:srgbClr val="0000F0"/>
      </a:hlink>
      <a:folHlink>
        <a:srgbClr val="0000F0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98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Aino</vt:lpstr>
      <vt:lpstr>Aino Headline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Eesti turism</vt:lpstr>
      <vt:lpstr>Aitäh!</vt:lpstr>
    </vt:vector>
  </TitlesOfParts>
  <Company>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</dc:title>
  <dc:creator>Tanel Rebane</dc:creator>
  <cp:lastModifiedBy>Piret Malv</cp:lastModifiedBy>
  <cp:revision>531</cp:revision>
  <dcterms:created xsi:type="dcterms:W3CDTF">2017-04-25T05:45:12Z</dcterms:created>
  <dcterms:modified xsi:type="dcterms:W3CDTF">2018-10-15T01:31:33Z</dcterms:modified>
</cp:coreProperties>
</file>